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Fira Sans Condensed Light"/>
      <p:regular r:id="rId23"/>
      <p:bold r:id="rId24"/>
      <p:italic r:id="rId25"/>
      <p:boldItalic r:id="rId26"/>
    </p:embeddedFont>
    <p:embeddedFont>
      <p:font typeface="Fira Sans Condensed"/>
      <p:regular r:id="rId27"/>
      <p:bold r:id="rId28"/>
      <p:italic r:id="rId29"/>
      <p:boldItalic r:id="rId30"/>
    </p:embeddedFont>
    <p:embeddedFont>
      <p:font typeface="Rajdhani"/>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iUKradmsUAECTGNHX0GK+InOrS8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TIN . SOTO CONTRER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FiraSansCondensedLight-bold.fntdata"/><Relationship Id="rId23" Type="http://schemas.openxmlformats.org/officeDocument/2006/relationships/font" Target="fonts/FiraSans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CondensedLight-boldItalic.fntdata"/><Relationship Id="rId25" Type="http://schemas.openxmlformats.org/officeDocument/2006/relationships/font" Target="fonts/FiraSansCondensedLight-italic.fntdata"/><Relationship Id="rId28" Type="http://schemas.openxmlformats.org/officeDocument/2006/relationships/font" Target="fonts/FiraSansCondensed-bold.fntdata"/><Relationship Id="rId27" Type="http://schemas.openxmlformats.org/officeDocument/2006/relationships/font" Target="fonts/FiraSans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Condense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jdhani-regular.fntdata"/><Relationship Id="rId30" Type="http://schemas.openxmlformats.org/officeDocument/2006/relationships/font" Target="fonts/FiraSansCondensed-bold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Rajdhani-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4T02:21:49.972">
    <p:pos x="4256" y="1397"/>
    <p:text>Revisar el link del trello para que puedan acceder como invitados</p:text>
    <p:extLst>
      <p:ext uri="{C676402C-5697-4E1C-873F-D02D1690AC5C}">
        <p15:threadingInfo timeZoneBias="0"/>
      </p:ext>
      <p:ext uri="http://customooxmlschemas.google.com/">
        <go:slidesCustomData xmlns:go="http://customooxmlschemas.google.com/" commentPostId="AAABZ31Mk8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0e1ba79f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0e1ba79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be52897f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be52897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cccc916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cccc916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g31b93f407ca_1_3"/>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0" name="Google Shape;10;g31b93f407ca_1_3"/>
          <p:cNvSpPr txBox="1"/>
          <p:nvPr>
            <p:ph type="ctrTitle"/>
          </p:nvPr>
        </p:nvSpPr>
        <p:spPr>
          <a:xfrm>
            <a:off x="5518865" y="1238584"/>
            <a:ext cx="5721900" cy="3948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900"/>
              <a:buNone/>
              <a:defRPr sz="96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1" name="Google Shape;11;g31b93f407ca_1_3"/>
          <p:cNvSpPr txBox="1"/>
          <p:nvPr>
            <p:ph idx="1" type="subTitle"/>
          </p:nvPr>
        </p:nvSpPr>
        <p:spPr>
          <a:xfrm>
            <a:off x="5518833" y="5131817"/>
            <a:ext cx="5721900" cy="48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g31b93f407ca_1_39"/>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46" name="Google Shape;46;g31b93f407ca_1_39"/>
          <p:cNvSpPr txBox="1"/>
          <p:nvPr>
            <p:ph hasCustomPrompt="1" type="title"/>
          </p:nvPr>
        </p:nvSpPr>
        <p:spPr>
          <a:xfrm>
            <a:off x="415600" y="2750000"/>
            <a:ext cx="11360700" cy="148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6000"/>
              <a:buNone/>
              <a:defRPr sz="96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47" name="Google Shape;47;g31b93f407ca_1_39"/>
          <p:cNvSpPr txBox="1"/>
          <p:nvPr>
            <p:ph idx="1" type="body"/>
          </p:nvPr>
        </p:nvSpPr>
        <p:spPr>
          <a:xfrm>
            <a:off x="415600" y="4340933"/>
            <a:ext cx="11360700" cy="687300"/>
          </a:xfrm>
          <a:prstGeom prst="rect">
            <a:avLst/>
          </a:prstGeom>
          <a:noFill/>
          <a:ln>
            <a:noFill/>
          </a:ln>
        </p:spPr>
        <p:txBody>
          <a:bodyPr anchorCtr="0" anchor="t" bIns="121900" lIns="121900" spcFirstLastPara="1" rIns="121900" wrap="square" tIns="121900">
            <a:noAutofit/>
          </a:bodyPr>
          <a:lstStyle>
            <a:lvl1pPr indent="-330200" lvl="0" marL="457200" algn="ctr">
              <a:lnSpc>
                <a:spcPct val="100000"/>
              </a:lnSpc>
              <a:spcBef>
                <a:spcPts val="0"/>
              </a:spcBef>
              <a:spcAft>
                <a:spcPts val="0"/>
              </a:spcAft>
              <a:buSzPts val="1600"/>
              <a:buFont typeface="Fira Sans Condensed"/>
              <a:buChar char="●"/>
              <a:defRPr sz="1900">
                <a:latin typeface="Fira Sans Condensed"/>
                <a:ea typeface="Fira Sans Condensed"/>
                <a:cs typeface="Fira Sans Condensed"/>
                <a:sym typeface="Fira Sans Condensed"/>
              </a:defRPr>
            </a:lvl1pPr>
            <a:lvl2pPr indent="-330200" lvl="1" marL="9144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2pPr>
            <a:lvl3pPr indent="-330200" lvl="2" marL="13716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3pPr>
            <a:lvl4pPr indent="-330200" lvl="3" marL="18288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4pPr>
            <a:lvl5pPr indent="-330200" lvl="4" marL="22860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5pPr>
            <a:lvl6pPr indent="-330200" lvl="5" marL="27432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6pPr>
            <a:lvl7pPr indent="-330200" lvl="6" marL="32004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7pPr>
            <a:lvl8pPr indent="-330200" lvl="7" marL="36576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8pPr>
            <a:lvl9pPr indent="-330200" lvl="8" marL="41148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pic>
        <p:nvPicPr>
          <p:cNvPr id="13" name="Google Shape;13;g31b93f407ca_1_7"/>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4" name="Google Shape;14;g31b93f407ca_1_7"/>
          <p:cNvSpPr txBox="1"/>
          <p:nvPr>
            <p:ph idx="1" type="body"/>
          </p:nvPr>
        </p:nvSpPr>
        <p:spPr>
          <a:xfrm>
            <a:off x="1486800" y="1536633"/>
            <a:ext cx="9218400" cy="4608000"/>
          </a:xfrm>
          <a:prstGeom prst="rect">
            <a:avLst/>
          </a:prstGeom>
          <a:solidFill>
            <a:schemeClr val="dk1">
              <a:alpha val="56470"/>
            </a:schemeClr>
          </a:solid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rgbClr val="191919"/>
              </a:buClr>
              <a:buSzPts val="1900"/>
              <a:buFont typeface="Anaheim"/>
              <a:buChar char="●"/>
              <a:defRPr sz="1900">
                <a:solidFill>
                  <a:srgbClr val="F3F3F3"/>
                </a:solidFill>
                <a:latin typeface="Fira Sans Condensed"/>
                <a:ea typeface="Fira Sans Condensed"/>
                <a:cs typeface="Fira Sans Condensed"/>
                <a:sym typeface="Fira Sans Condensed"/>
              </a:defRPr>
            </a:lvl1pPr>
            <a:lvl2pPr indent="-349250" lvl="1" marL="914400" algn="l">
              <a:lnSpc>
                <a:spcPct val="100000"/>
              </a:lnSpc>
              <a:spcBef>
                <a:spcPts val="0"/>
              </a:spcBef>
              <a:spcAft>
                <a:spcPts val="0"/>
              </a:spcAft>
              <a:buClr>
                <a:srgbClr val="191919"/>
              </a:buClr>
              <a:buSzPts val="1900"/>
              <a:buFont typeface="Roboto Condensed Light"/>
              <a:buChar char="○"/>
              <a:defRPr sz="1900">
                <a:latin typeface="Fira Sans Condensed"/>
                <a:ea typeface="Fira Sans Condensed"/>
                <a:cs typeface="Fira Sans Condensed"/>
                <a:sym typeface="Fira Sans Condensed"/>
              </a:defRPr>
            </a:lvl2pPr>
            <a:lvl3pPr indent="-349250" lvl="2" marL="1371600" algn="l">
              <a:lnSpc>
                <a:spcPct val="100000"/>
              </a:lnSpc>
              <a:spcBef>
                <a:spcPts val="0"/>
              </a:spcBef>
              <a:spcAft>
                <a:spcPts val="0"/>
              </a:spcAft>
              <a:buClr>
                <a:srgbClr val="191919"/>
              </a:buClr>
              <a:buSzPts val="1900"/>
              <a:buFont typeface="Roboto Condensed Light"/>
              <a:buChar char="■"/>
              <a:defRPr sz="1600"/>
            </a:lvl3pPr>
            <a:lvl4pPr indent="-349250" lvl="3" marL="1828800" algn="l">
              <a:lnSpc>
                <a:spcPct val="100000"/>
              </a:lnSpc>
              <a:spcBef>
                <a:spcPts val="0"/>
              </a:spcBef>
              <a:spcAft>
                <a:spcPts val="0"/>
              </a:spcAft>
              <a:buClr>
                <a:srgbClr val="191919"/>
              </a:buClr>
              <a:buSzPts val="1900"/>
              <a:buFont typeface="Roboto Condensed Light"/>
              <a:buChar char="●"/>
              <a:defRPr sz="1600"/>
            </a:lvl4pPr>
            <a:lvl5pPr indent="-349250" lvl="4" marL="2286000" algn="l">
              <a:lnSpc>
                <a:spcPct val="100000"/>
              </a:lnSpc>
              <a:spcBef>
                <a:spcPts val="0"/>
              </a:spcBef>
              <a:spcAft>
                <a:spcPts val="0"/>
              </a:spcAft>
              <a:buClr>
                <a:srgbClr val="191919"/>
              </a:buClr>
              <a:buSzPts val="1900"/>
              <a:buFont typeface="Roboto Condensed Light"/>
              <a:buChar char="○"/>
              <a:defRPr sz="1600"/>
            </a:lvl5pPr>
            <a:lvl6pPr indent="-349250" lvl="5" marL="2743200" algn="l">
              <a:lnSpc>
                <a:spcPct val="100000"/>
              </a:lnSpc>
              <a:spcBef>
                <a:spcPts val="0"/>
              </a:spcBef>
              <a:spcAft>
                <a:spcPts val="0"/>
              </a:spcAft>
              <a:buClr>
                <a:srgbClr val="191919"/>
              </a:buClr>
              <a:buSzPts val="1900"/>
              <a:buFont typeface="Roboto Condensed Light"/>
              <a:buChar char="■"/>
              <a:defRPr sz="1600"/>
            </a:lvl6pPr>
            <a:lvl7pPr indent="-349250" lvl="6" marL="3200400" algn="l">
              <a:lnSpc>
                <a:spcPct val="100000"/>
              </a:lnSpc>
              <a:spcBef>
                <a:spcPts val="0"/>
              </a:spcBef>
              <a:spcAft>
                <a:spcPts val="0"/>
              </a:spcAft>
              <a:buClr>
                <a:srgbClr val="191919"/>
              </a:buClr>
              <a:buSzPts val="1900"/>
              <a:buFont typeface="Roboto Condensed Light"/>
              <a:buChar char="●"/>
              <a:defRPr sz="1600"/>
            </a:lvl7pPr>
            <a:lvl8pPr indent="-349250" lvl="7" marL="3657600" algn="l">
              <a:lnSpc>
                <a:spcPct val="100000"/>
              </a:lnSpc>
              <a:spcBef>
                <a:spcPts val="0"/>
              </a:spcBef>
              <a:spcAft>
                <a:spcPts val="0"/>
              </a:spcAft>
              <a:buClr>
                <a:srgbClr val="191919"/>
              </a:buClr>
              <a:buSzPts val="1900"/>
              <a:buFont typeface="Roboto Condensed Light"/>
              <a:buChar char="○"/>
              <a:defRPr sz="1600"/>
            </a:lvl8pPr>
            <a:lvl9pPr indent="-349250" lvl="8" marL="4114800" algn="l">
              <a:lnSpc>
                <a:spcPct val="100000"/>
              </a:lnSpc>
              <a:spcBef>
                <a:spcPts val="0"/>
              </a:spcBef>
              <a:spcAft>
                <a:spcPts val="0"/>
              </a:spcAft>
              <a:buClr>
                <a:srgbClr val="191919"/>
              </a:buClr>
              <a:buSzPts val="1900"/>
              <a:buFont typeface="Roboto Condensed Light"/>
              <a:buChar char="■"/>
              <a:defRPr sz="1600"/>
            </a:lvl9pPr>
          </a:lstStyle>
          <a:p/>
        </p:txBody>
      </p:sp>
      <p:sp>
        <p:nvSpPr>
          <p:cNvPr id="15" name="Google Shape;15;g31b93f407ca_1_7"/>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pic>
        <p:nvPicPr>
          <p:cNvPr id="17" name="Google Shape;17;g31b93f407ca_1_11"/>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8" name="Google Shape;18;g31b93f407ca_1_11"/>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pic>
        <p:nvPicPr>
          <p:cNvPr id="20" name="Google Shape;20;g31b93f407ca_1_14"/>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21" name="Google Shape;21;g31b93f407ca_1_14"/>
          <p:cNvSpPr txBox="1"/>
          <p:nvPr>
            <p:ph type="title"/>
          </p:nvPr>
        </p:nvSpPr>
        <p:spPr>
          <a:xfrm>
            <a:off x="6178847" y="1912800"/>
            <a:ext cx="47103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2" name="Shape 22"/>
        <p:cNvGrpSpPr/>
        <p:nvPr/>
      </p:nvGrpSpPr>
      <p:grpSpPr>
        <a:xfrm>
          <a:off x="0" y="0"/>
          <a:ext cx="0" cy="0"/>
          <a:chOff x="0" y="0"/>
          <a:chExt cx="0" cy="0"/>
        </a:xfrm>
      </p:grpSpPr>
      <p:pic>
        <p:nvPicPr>
          <p:cNvPr id="23" name="Google Shape;23;g31b93f407ca_1_17"/>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24" name="Google Shape;24;g31b93f407ca_1_17"/>
          <p:cNvSpPr txBox="1"/>
          <p:nvPr>
            <p:ph idx="1" type="subTitle"/>
          </p:nvPr>
        </p:nvSpPr>
        <p:spPr>
          <a:xfrm flipH="1">
            <a:off x="7445613"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Rajdhani"/>
              <a:buNone/>
              <a:defRPr b="1" sz="2400">
                <a:latin typeface="Rajdhani"/>
                <a:ea typeface="Rajdhani"/>
                <a:cs typeface="Rajdhani"/>
                <a:sym typeface="Rajdhani"/>
              </a:defRPr>
            </a:lvl1pPr>
            <a:lvl2pPr lvl="1" algn="ctr">
              <a:lnSpc>
                <a:spcPct val="100000"/>
              </a:lnSpc>
              <a:spcBef>
                <a:spcPts val="0"/>
              </a:spcBef>
              <a:spcAft>
                <a:spcPts val="0"/>
              </a:spcAft>
              <a:buSzPts val="1900"/>
              <a:buFont typeface="Rajdhani"/>
              <a:buNone/>
              <a:defRPr b="1" sz="1900">
                <a:latin typeface="Rajdhani"/>
                <a:ea typeface="Rajdhani"/>
                <a:cs typeface="Rajdhani"/>
                <a:sym typeface="Rajdhani"/>
              </a:defRPr>
            </a:lvl2pPr>
            <a:lvl3pPr lvl="2" algn="ctr">
              <a:lnSpc>
                <a:spcPct val="100000"/>
              </a:lnSpc>
              <a:spcBef>
                <a:spcPts val="0"/>
              </a:spcBef>
              <a:spcAft>
                <a:spcPts val="0"/>
              </a:spcAft>
              <a:buSzPts val="1900"/>
              <a:buFont typeface="Rajdhani"/>
              <a:buNone/>
              <a:defRPr b="1" sz="1900">
                <a:latin typeface="Rajdhani"/>
                <a:ea typeface="Rajdhani"/>
                <a:cs typeface="Rajdhani"/>
                <a:sym typeface="Rajdhani"/>
              </a:defRPr>
            </a:lvl3pPr>
            <a:lvl4pPr lvl="3" algn="ctr">
              <a:lnSpc>
                <a:spcPct val="100000"/>
              </a:lnSpc>
              <a:spcBef>
                <a:spcPts val="0"/>
              </a:spcBef>
              <a:spcAft>
                <a:spcPts val="0"/>
              </a:spcAft>
              <a:buSzPts val="1900"/>
              <a:buFont typeface="Rajdhani"/>
              <a:buNone/>
              <a:defRPr b="1" sz="1900">
                <a:latin typeface="Rajdhani"/>
                <a:ea typeface="Rajdhani"/>
                <a:cs typeface="Rajdhani"/>
                <a:sym typeface="Rajdhani"/>
              </a:defRPr>
            </a:lvl4pPr>
            <a:lvl5pPr lvl="4" algn="ctr">
              <a:lnSpc>
                <a:spcPct val="100000"/>
              </a:lnSpc>
              <a:spcBef>
                <a:spcPts val="0"/>
              </a:spcBef>
              <a:spcAft>
                <a:spcPts val="0"/>
              </a:spcAft>
              <a:buSzPts val="1900"/>
              <a:buFont typeface="Rajdhani"/>
              <a:buNone/>
              <a:defRPr b="1" sz="1900">
                <a:latin typeface="Rajdhani"/>
                <a:ea typeface="Rajdhani"/>
                <a:cs typeface="Rajdhani"/>
                <a:sym typeface="Rajdhani"/>
              </a:defRPr>
            </a:lvl5pPr>
            <a:lvl6pPr lvl="5" algn="ctr">
              <a:lnSpc>
                <a:spcPct val="100000"/>
              </a:lnSpc>
              <a:spcBef>
                <a:spcPts val="0"/>
              </a:spcBef>
              <a:spcAft>
                <a:spcPts val="0"/>
              </a:spcAft>
              <a:buSzPts val="1900"/>
              <a:buFont typeface="Rajdhani"/>
              <a:buNone/>
              <a:defRPr b="1" sz="1900">
                <a:latin typeface="Rajdhani"/>
                <a:ea typeface="Rajdhani"/>
                <a:cs typeface="Rajdhani"/>
                <a:sym typeface="Rajdhani"/>
              </a:defRPr>
            </a:lvl6pPr>
            <a:lvl7pPr lvl="6" algn="ctr">
              <a:lnSpc>
                <a:spcPct val="100000"/>
              </a:lnSpc>
              <a:spcBef>
                <a:spcPts val="0"/>
              </a:spcBef>
              <a:spcAft>
                <a:spcPts val="0"/>
              </a:spcAft>
              <a:buSzPts val="1900"/>
              <a:buFont typeface="Rajdhani"/>
              <a:buNone/>
              <a:defRPr b="1" sz="1900">
                <a:latin typeface="Rajdhani"/>
                <a:ea typeface="Rajdhani"/>
                <a:cs typeface="Rajdhani"/>
                <a:sym typeface="Rajdhani"/>
              </a:defRPr>
            </a:lvl7pPr>
            <a:lvl8pPr lvl="7" algn="ctr">
              <a:lnSpc>
                <a:spcPct val="100000"/>
              </a:lnSpc>
              <a:spcBef>
                <a:spcPts val="0"/>
              </a:spcBef>
              <a:spcAft>
                <a:spcPts val="0"/>
              </a:spcAft>
              <a:buSzPts val="1900"/>
              <a:buFont typeface="Rajdhani"/>
              <a:buNone/>
              <a:defRPr b="1" sz="1900">
                <a:latin typeface="Rajdhani"/>
                <a:ea typeface="Rajdhani"/>
                <a:cs typeface="Rajdhani"/>
                <a:sym typeface="Rajdhani"/>
              </a:defRPr>
            </a:lvl8pPr>
            <a:lvl9pPr lvl="8" algn="ctr">
              <a:lnSpc>
                <a:spcPct val="100000"/>
              </a:lnSpc>
              <a:spcBef>
                <a:spcPts val="0"/>
              </a:spcBef>
              <a:spcAft>
                <a:spcPts val="0"/>
              </a:spcAft>
              <a:buSzPts val="1900"/>
              <a:buFont typeface="Rajdhani"/>
              <a:buNone/>
              <a:defRPr b="1" sz="1900">
                <a:latin typeface="Rajdhani"/>
                <a:ea typeface="Rajdhani"/>
                <a:cs typeface="Rajdhani"/>
                <a:sym typeface="Rajdhani"/>
              </a:defRPr>
            </a:lvl9pPr>
          </a:lstStyle>
          <a:p/>
        </p:txBody>
      </p:sp>
      <p:sp>
        <p:nvSpPr>
          <p:cNvPr id="25" name="Google Shape;25;g31b93f407ca_1_17"/>
          <p:cNvSpPr txBox="1"/>
          <p:nvPr>
            <p:ph idx="2" type="subTitle"/>
          </p:nvPr>
        </p:nvSpPr>
        <p:spPr>
          <a:xfrm flipH="1">
            <a:off x="6772500"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2pPr>
            <a:lvl3pPr lvl="2"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3pPr>
            <a:lvl4pPr lvl="3"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4pPr>
            <a:lvl5pPr lvl="4"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5pPr>
            <a:lvl6pPr lvl="5"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6pPr>
            <a:lvl7pPr lvl="6"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7pPr>
            <a:lvl8pPr lvl="7"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8pPr>
            <a:lvl9pPr lvl="8"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9pPr>
          </a:lstStyle>
          <a:p/>
        </p:txBody>
      </p:sp>
      <p:sp>
        <p:nvSpPr>
          <p:cNvPr id="26" name="Google Shape;26;g31b93f407ca_1_17"/>
          <p:cNvSpPr txBox="1"/>
          <p:nvPr>
            <p:ph idx="3" type="subTitle"/>
          </p:nvPr>
        </p:nvSpPr>
        <p:spPr>
          <a:xfrm flipH="1">
            <a:off x="2478280"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Rajdhani"/>
              <a:buNone/>
              <a:defRPr b="1" sz="2400">
                <a:latin typeface="Rajdhani"/>
                <a:ea typeface="Rajdhani"/>
                <a:cs typeface="Rajdhani"/>
                <a:sym typeface="Rajdhani"/>
              </a:defRPr>
            </a:lvl1pPr>
            <a:lvl2pPr lvl="1" algn="ctr">
              <a:lnSpc>
                <a:spcPct val="100000"/>
              </a:lnSpc>
              <a:spcBef>
                <a:spcPts val="0"/>
              </a:spcBef>
              <a:spcAft>
                <a:spcPts val="0"/>
              </a:spcAft>
              <a:buSzPts val="1900"/>
              <a:buFont typeface="Rajdhani"/>
              <a:buNone/>
              <a:defRPr b="1" sz="1900">
                <a:latin typeface="Rajdhani"/>
                <a:ea typeface="Rajdhani"/>
                <a:cs typeface="Rajdhani"/>
                <a:sym typeface="Rajdhani"/>
              </a:defRPr>
            </a:lvl2pPr>
            <a:lvl3pPr lvl="2" algn="ctr">
              <a:lnSpc>
                <a:spcPct val="100000"/>
              </a:lnSpc>
              <a:spcBef>
                <a:spcPts val="0"/>
              </a:spcBef>
              <a:spcAft>
                <a:spcPts val="0"/>
              </a:spcAft>
              <a:buSzPts val="1900"/>
              <a:buFont typeface="Rajdhani"/>
              <a:buNone/>
              <a:defRPr b="1" sz="1900">
                <a:latin typeface="Rajdhani"/>
                <a:ea typeface="Rajdhani"/>
                <a:cs typeface="Rajdhani"/>
                <a:sym typeface="Rajdhani"/>
              </a:defRPr>
            </a:lvl3pPr>
            <a:lvl4pPr lvl="3" algn="ctr">
              <a:lnSpc>
                <a:spcPct val="100000"/>
              </a:lnSpc>
              <a:spcBef>
                <a:spcPts val="0"/>
              </a:spcBef>
              <a:spcAft>
                <a:spcPts val="0"/>
              </a:spcAft>
              <a:buSzPts val="1900"/>
              <a:buFont typeface="Rajdhani"/>
              <a:buNone/>
              <a:defRPr b="1" sz="1900">
                <a:latin typeface="Rajdhani"/>
                <a:ea typeface="Rajdhani"/>
                <a:cs typeface="Rajdhani"/>
                <a:sym typeface="Rajdhani"/>
              </a:defRPr>
            </a:lvl4pPr>
            <a:lvl5pPr lvl="4" algn="ctr">
              <a:lnSpc>
                <a:spcPct val="100000"/>
              </a:lnSpc>
              <a:spcBef>
                <a:spcPts val="0"/>
              </a:spcBef>
              <a:spcAft>
                <a:spcPts val="0"/>
              </a:spcAft>
              <a:buSzPts val="1900"/>
              <a:buFont typeface="Rajdhani"/>
              <a:buNone/>
              <a:defRPr b="1" sz="1900">
                <a:latin typeface="Rajdhani"/>
                <a:ea typeface="Rajdhani"/>
                <a:cs typeface="Rajdhani"/>
                <a:sym typeface="Rajdhani"/>
              </a:defRPr>
            </a:lvl5pPr>
            <a:lvl6pPr lvl="5" algn="ctr">
              <a:lnSpc>
                <a:spcPct val="100000"/>
              </a:lnSpc>
              <a:spcBef>
                <a:spcPts val="0"/>
              </a:spcBef>
              <a:spcAft>
                <a:spcPts val="0"/>
              </a:spcAft>
              <a:buSzPts val="1900"/>
              <a:buFont typeface="Rajdhani"/>
              <a:buNone/>
              <a:defRPr b="1" sz="1900">
                <a:latin typeface="Rajdhani"/>
                <a:ea typeface="Rajdhani"/>
                <a:cs typeface="Rajdhani"/>
                <a:sym typeface="Rajdhani"/>
              </a:defRPr>
            </a:lvl6pPr>
            <a:lvl7pPr lvl="6" algn="ctr">
              <a:lnSpc>
                <a:spcPct val="100000"/>
              </a:lnSpc>
              <a:spcBef>
                <a:spcPts val="0"/>
              </a:spcBef>
              <a:spcAft>
                <a:spcPts val="0"/>
              </a:spcAft>
              <a:buSzPts val="1900"/>
              <a:buFont typeface="Rajdhani"/>
              <a:buNone/>
              <a:defRPr b="1" sz="1900">
                <a:latin typeface="Rajdhani"/>
                <a:ea typeface="Rajdhani"/>
                <a:cs typeface="Rajdhani"/>
                <a:sym typeface="Rajdhani"/>
              </a:defRPr>
            </a:lvl7pPr>
            <a:lvl8pPr lvl="7" algn="ctr">
              <a:lnSpc>
                <a:spcPct val="100000"/>
              </a:lnSpc>
              <a:spcBef>
                <a:spcPts val="0"/>
              </a:spcBef>
              <a:spcAft>
                <a:spcPts val="0"/>
              </a:spcAft>
              <a:buSzPts val="1900"/>
              <a:buFont typeface="Rajdhani"/>
              <a:buNone/>
              <a:defRPr b="1" sz="1900">
                <a:latin typeface="Rajdhani"/>
                <a:ea typeface="Rajdhani"/>
                <a:cs typeface="Rajdhani"/>
                <a:sym typeface="Rajdhani"/>
              </a:defRPr>
            </a:lvl8pPr>
            <a:lvl9pPr lvl="8" algn="ctr">
              <a:lnSpc>
                <a:spcPct val="100000"/>
              </a:lnSpc>
              <a:spcBef>
                <a:spcPts val="0"/>
              </a:spcBef>
              <a:spcAft>
                <a:spcPts val="0"/>
              </a:spcAft>
              <a:buSzPts val="1900"/>
              <a:buFont typeface="Rajdhani"/>
              <a:buNone/>
              <a:defRPr b="1" sz="1900">
                <a:latin typeface="Rajdhani"/>
                <a:ea typeface="Rajdhani"/>
                <a:cs typeface="Rajdhani"/>
                <a:sym typeface="Rajdhani"/>
              </a:defRPr>
            </a:lvl9pPr>
          </a:lstStyle>
          <a:p/>
        </p:txBody>
      </p:sp>
      <p:sp>
        <p:nvSpPr>
          <p:cNvPr id="27" name="Google Shape;27;g31b93f407ca_1_17"/>
          <p:cNvSpPr txBox="1"/>
          <p:nvPr>
            <p:ph idx="4" type="subTitle"/>
          </p:nvPr>
        </p:nvSpPr>
        <p:spPr>
          <a:xfrm flipH="1">
            <a:off x="1805167"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2pPr>
            <a:lvl3pPr lvl="2"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3pPr>
            <a:lvl4pPr lvl="3"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4pPr>
            <a:lvl5pPr lvl="4"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5pPr>
            <a:lvl6pPr lvl="5"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6pPr>
            <a:lvl7pPr lvl="6"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7pPr>
            <a:lvl8pPr lvl="7"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8pPr>
            <a:lvl9pPr lvl="8"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9pPr>
          </a:lstStyle>
          <a:p/>
        </p:txBody>
      </p:sp>
      <p:sp>
        <p:nvSpPr>
          <p:cNvPr id="28" name="Google Shape;28;g31b93f407ca_1_17"/>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g31b93f407ca_1_24"/>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1" name="Google Shape;31;g31b93f407ca_1_24"/>
          <p:cNvSpPr txBox="1"/>
          <p:nvPr>
            <p:ph idx="1" type="subTitle"/>
          </p:nvPr>
        </p:nvSpPr>
        <p:spPr>
          <a:xfrm>
            <a:off x="3316217" y="1912800"/>
            <a:ext cx="4490400" cy="3032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37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2pPr>
            <a:lvl3pPr lvl="2"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3pPr>
            <a:lvl4pPr lvl="3"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4pPr>
            <a:lvl5pPr lvl="4"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5pPr>
            <a:lvl6pPr lvl="5"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6pPr>
            <a:lvl7pPr lvl="6"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7pPr>
            <a:lvl8pPr lvl="7"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8pPr>
            <a:lvl9pPr lvl="8"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9pPr>
          </a:lstStyle>
          <a:p/>
        </p:txBody>
      </p:sp>
      <p:sp>
        <p:nvSpPr>
          <p:cNvPr id="32" name="Google Shape;32;g31b93f407ca_1_24"/>
          <p:cNvSpPr txBox="1"/>
          <p:nvPr>
            <p:ph type="title"/>
          </p:nvPr>
        </p:nvSpPr>
        <p:spPr>
          <a:xfrm>
            <a:off x="8706971" y="1912800"/>
            <a:ext cx="26229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g31b93f407ca_1_28"/>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5" name="Google Shape;35;g31b93f407ca_1_28"/>
          <p:cNvSpPr txBox="1"/>
          <p:nvPr>
            <p:ph type="title"/>
          </p:nvPr>
        </p:nvSpPr>
        <p:spPr>
          <a:xfrm>
            <a:off x="3229667" y="1891600"/>
            <a:ext cx="5732700" cy="3074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sz="96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g31b93f407ca_1_31"/>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8" name="Google Shape;38;g31b93f407ca_1_31"/>
          <p:cNvSpPr txBox="1"/>
          <p:nvPr>
            <p:ph type="title"/>
          </p:nvPr>
        </p:nvSpPr>
        <p:spPr>
          <a:xfrm>
            <a:off x="697100" y="1295800"/>
            <a:ext cx="5050500" cy="42663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5600"/>
              <a:buNone/>
              <a:defRPr sz="80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g31b93f407ca_1_31"/>
          <p:cNvSpPr txBox="1"/>
          <p:nvPr>
            <p:ph idx="1" type="subTitle"/>
          </p:nvPr>
        </p:nvSpPr>
        <p:spPr>
          <a:xfrm>
            <a:off x="6399933" y="2605600"/>
            <a:ext cx="2586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g31b93f407ca_1_31"/>
          <p:cNvSpPr txBox="1"/>
          <p:nvPr>
            <p:ph idx="2" type="title"/>
          </p:nvPr>
        </p:nvSpPr>
        <p:spPr>
          <a:xfrm>
            <a:off x="6465560" y="1334833"/>
            <a:ext cx="2702400" cy="24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0"/>
              <a:buNone/>
              <a:defRPr sz="18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g31b93f407ca_1_36"/>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43" name="Google Shape;43;g31b93f407ca_1_36"/>
          <p:cNvSpPr txBox="1"/>
          <p:nvPr>
            <p:ph type="title"/>
          </p:nvPr>
        </p:nvSpPr>
        <p:spPr>
          <a:xfrm>
            <a:off x="960133" y="2275800"/>
            <a:ext cx="3679500" cy="2306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2400"/>
              <a:buNone/>
              <a:defRPr sz="6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g31b93f407ca_1_0"/>
          <p:cNvSpPr txBox="1"/>
          <p:nvPr>
            <p:ph type="title"/>
          </p:nvPr>
        </p:nvSpPr>
        <p:spPr>
          <a:xfrm>
            <a:off x="950967" y="719333"/>
            <a:ext cx="102900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1pPr>
            <a:lvl2pPr lvl="1"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2pPr>
            <a:lvl3pPr lvl="2"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3pPr>
            <a:lvl4pPr lvl="3"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4pPr>
            <a:lvl5pPr lvl="4"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5pPr>
            <a:lvl6pPr lvl="5"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6pPr>
            <a:lvl7pPr lvl="6"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7pPr>
            <a:lvl8pPr lvl="7"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8pPr>
            <a:lvl9pPr lvl="8"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9pPr>
          </a:lstStyle>
          <a:p/>
        </p:txBody>
      </p:sp>
      <p:sp>
        <p:nvSpPr>
          <p:cNvPr id="7" name="Google Shape;7;g31b93f407ca_1_0"/>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1pPr>
            <a:lvl2pPr indent="-330200" lvl="1" marL="9144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2pPr>
            <a:lvl3pPr indent="-330200" lvl="2" marL="13716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3pPr>
            <a:lvl4pPr indent="-330200" lvl="3" marL="18288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4pPr>
            <a:lvl5pPr indent="-330200" lvl="4" marL="22860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5pPr>
            <a:lvl6pPr indent="-330200" lvl="5" marL="27432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6pPr>
            <a:lvl7pPr indent="-330200" lvl="6" marL="32004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7pPr>
            <a:lvl8pPr indent="-330200" lvl="7" marL="36576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8pPr>
            <a:lvl9pPr indent="-330200" lvl="8" marL="41148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99">
          <p15:clr>
            <a:srgbClr val="EA4335"/>
          </p15:clr>
        </p15:guide>
        <p15:guide id="2" pos="3840">
          <p15:clr>
            <a:srgbClr val="EA4335"/>
          </p15:clr>
        </p15:guide>
        <p15:guide id="3" pos="7081">
          <p15:clr>
            <a:srgbClr val="EA4335"/>
          </p15:clr>
        </p15:guide>
        <p15:guide id="4" orient="horz" pos="453">
          <p15:clr>
            <a:srgbClr val="EA4335"/>
          </p15:clr>
        </p15:guide>
        <p15:guide id="5" orient="horz" pos="3871">
          <p15:clr>
            <a:srgbClr val="EA4335"/>
          </p15:clr>
        </p15:guide>
        <p15:guide id="6"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nvSpPr>
        <p:spPr>
          <a:xfrm>
            <a:off x="1" y="2707792"/>
            <a:ext cx="121920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4400" u="none" cap="none" strike="noStrike">
                <a:solidFill>
                  <a:schemeClr val="lt2"/>
                </a:solidFill>
                <a:latin typeface="Calibri"/>
                <a:ea typeface="Calibri"/>
                <a:cs typeface="Calibri"/>
                <a:sym typeface="Calibri"/>
              </a:rPr>
              <a:t>PROYECTO “</a:t>
            </a:r>
            <a:r>
              <a:rPr lang="es-CL" sz="4400">
                <a:solidFill>
                  <a:schemeClr val="lt2"/>
                </a:solidFill>
                <a:latin typeface="Calibri"/>
                <a:ea typeface="Calibri"/>
                <a:cs typeface="Calibri"/>
                <a:sym typeface="Calibri"/>
              </a:rPr>
              <a:t>OPTIMIZADOR DE COBRANZAS</a:t>
            </a:r>
            <a:r>
              <a:rPr b="0" i="0" lang="es-CL" sz="4400" u="none" cap="none" strike="noStrike">
                <a:solidFill>
                  <a:schemeClr val="lt2"/>
                </a:solidFill>
                <a:latin typeface="Calibri"/>
                <a:ea typeface="Calibri"/>
                <a:cs typeface="Calibri"/>
                <a:sym typeface="Calibri"/>
              </a:rPr>
              <a:t>”</a:t>
            </a:r>
            <a:endParaRPr>
              <a:solidFill>
                <a:schemeClr val="lt2"/>
              </a:solidFill>
            </a:endParaRPr>
          </a:p>
          <a:p>
            <a:pPr indent="0" lvl="0" marL="0" marR="0" rtl="0" algn="ctr">
              <a:spcBef>
                <a:spcPts val="0"/>
              </a:spcBef>
              <a:spcAft>
                <a:spcPts val="0"/>
              </a:spcAft>
              <a:buNone/>
            </a:pPr>
            <a:r>
              <a:rPr b="0" i="0" lang="es-CL" sz="2400" u="none" cap="none" strike="noStrike">
                <a:solidFill>
                  <a:schemeClr val="lt2"/>
                </a:solidFill>
                <a:latin typeface="Calibri"/>
                <a:ea typeface="Calibri"/>
                <a:cs typeface="Calibri"/>
                <a:sym typeface="Calibri"/>
              </a:rPr>
              <a:t>PRESENTACIÓN FINAL CAPSTONE</a:t>
            </a:r>
            <a:endParaRPr b="0" i="0" sz="2400" u="none" cap="none" strike="noStrike">
              <a:solidFill>
                <a:schemeClr val="lt2"/>
              </a:solidFill>
              <a:latin typeface="Calibri"/>
              <a:ea typeface="Calibri"/>
              <a:cs typeface="Calibri"/>
              <a:sym typeface="Calibri"/>
            </a:endParaRPr>
          </a:p>
        </p:txBody>
      </p:sp>
      <p:pic>
        <p:nvPicPr>
          <p:cNvPr id="54" name="Google Shape;54;p1"/>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grpSp>
        <p:nvGrpSpPr>
          <p:cNvPr id="55" name="Google Shape;55;p1"/>
          <p:cNvGrpSpPr/>
          <p:nvPr/>
        </p:nvGrpSpPr>
        <p:grpSpPr>
          <a:xfrm>
            <a:off x="3939348" y="4185946"/>
            <a:ext cx="4231684" cy="1211196"/>
            <a:chOff x="6593525" y="930225"/>
            <a:chExt cx="3463200" cy="981600"/>
          </a:xfrm>
        </p:grpSpPr>
        <p:sp>
          <p:nvSpPr>
            <p:cNvPr id="56" name="Google Shape;56;p1"/>
            <p:cNvSpPr/>
            <p:nvPr/>
          </p:nvSpPr>
          <p:spPr>
            <a:xfrm>
              <a:off x="6593525" y="930225"/>
              <a:ext cx="3463200" cy="981600"/>
            </a:xfrm>
            <a:prstGeom prst="snip2DiagRect">
              <a:avLst>
                <a:gd fmla="val 0" name="adj1"/>
                <a:gd fmla="val 16667" name="adj2"/>
              </a:avLst>
            </a:prstGeom>
            <a:solidFill>
              <a:srgbClr val="F3F3F3"/>
            </a:solidFill>
            <a:ln cap="flat" cmpd="sng" w="19050">
              <a:solidFill>
                <a:srgbClr val="1427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57" name="Google Shape;57;p1"/>
            <p:cNvPicPr preferRelativeResize="0"/>
            <p:nvPr/>
          </p:nvPicPr>
          <p:blipFill>
            <a:blip r:embed="rId4">
              <a:alphaModFix/>
            </a:blip>
            <a:stretch>
              <a:fillRect/>
            </a:stretch>
          </p:blipFill>
          <p:spPr>
            <a:xfrm>
              <a:off x="6686988" y="1152475"/>
              <a:ext cx="3187525" cy="622600"/>
            </a:xfrm>
            <a:prstGeom prst="rect">
              <a:avLst/>
            </a:prstGeom>
            <a:noFill/>
            <a:ln cap="flat" cmpd="sng" w="9525">
              <a:solidFill>
                <a:srgbClr val="F3F3F3"/>
              </a:solidFill>
              <a:prstDash val="solid"/>
              <a:round/>
              <a:headEnd len="sm" w="sm" type="none"/>
              <a:tailEnd len="sm" w="sm" type="none"/>
            </a:ln>
          </p:spPr>
        </p:pic>
      </p:gr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nvSpPr>
        <p:spPr>
          <a:xfrm>
            <a:off x="136188" y="368928"/>
            <a:ext cx="12191999" cy="36933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49" name="Google Shape;149;p8"/>
          <p:cNvSpPr txBox="1"/>
          <p:nvPr/>
        </p:nvSpPr>
        <p:spPr>
          <a:xfrm>
            <a:off x="0" y="1432655"/>
            <a:ext cx="121920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Arquitectura del software</a:t>
            </a:r>
            <a:endParaRPr>
              <a:solidFill>
                <a:schemeClr val="lt2"/>
              </a:solidFill>
            </a:endParaRPr>
          </a:p>
          <a:p>
            <a:pPr indent="0" lvl="0" marL="0" marR="0" rtl="0" algn="ctr">
              <a:spcBef>
                <a:spcPts val="0"/>
              </a:spcBef>
              <a:spcAft>
                <a:spcPts val="0"/>
              </a:spcAft>
              <a:buNone/>
            </a:pPr>
            <a:r>
              <a:t/>
            </a:r>
            <a:endParaRPr>
              <a:solidFill>
                <a:schemeClr val="lt2"/>
              </a:solidFill>
            </a:endParaRPr>
          </a:p>
        </p:txBody>
      </p:sp>
      <p:cxnSp>
        <p:nvCxnSpPr>
          <p:cNvPr id="150" name="Google Shape;150;p8"/>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51" name="Google Shape;151;p8"/>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52" name="Google Shape;152;p8" title="Vista Física diagrama de despliegue (2).png"/>
          <p:cNvPicPr preferRelativeResize="0"/>
          <p:nvPr/>
        </p:nvPicPr>
        <p:blipFill>
          <a:blip r:embed="rId4">
            <a:alphaModFix/>
          </a:blip>
          <a:stretch>
            <a:fillRect/>
          </a:stretch>
        </p:blipFill>
        <p:spPr>
          <a:xfrm>
            <a:off x="1896325" y="2216075"/>
            <a:ext cx="8671725" cy="4391849"/>
          </a:xfrm>
          <a:prstGeom prst="rect">
            <a:avLst/>
          </a:prstGeom>
          <a:noFill/>
          <a:ln>
            <a:noFill/>
          </a:ln>
        </p:spPr>
      </p:pic>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20e1ba79fa_0_0"/>
          <p:cNvSpPr txBox="1"/>
          <p:nvPr/>
        </p:nvSpPr>
        <p:spPr>
          <a:xfrm>
            <a:off x="1" y="657456"/>
            <a:ext cx="121920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Diagrama de flujo</a:t>
            </a:r>
            <a:endParaRPr>
              <a:solidFill>
                <a:schemeClr val="lt2"/>
              </a:solidFill>
            </a:endParaRPr>
          </a:p>
          <a:p>
            <a:pPr indent="0" lvl="0" marL="0" marR="0" rtl="0" algn="ctr">
              <a:spcBef>
                <a:spcPts val="0"/>
              </a:spcBef>
              <a:spcAft>
                <a:spcPts val="0"/>
              </a:spcAft>
              <a:buNone/>
            </a:pPr>
            <a:r>
              <a:t/>
            </a:r>
            <a:endParaRPr sz="1000">
              <a:solidFill>
                <a:schemeClr val="lt2"/>
              </a:solidFill>
              <a:latin typeface="Calibri"/>
              <a:ea typeface="Calibri"/>
              <a:cs typeface="Calibri"/>
              <a:sym typeface="Calibri"/>
            </a:endParaRPr>
          </a:p>
        </p:txBody>
      </p:sp>
      <p:sp>
        <p:nvSpPr>
          <p:cNvPr id="158" name="Google Shape;158;g320e1ba79fa_0_0"/>
          <p:cNvSpPr txBox="1"/>
          <p:nvPr/>
        </p:nvSpPr>
        <p:spPr>
          <a:xfrm>
            <a:off x="136201" y="368925"/>
            <a:ext cx="4404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pic>
        <p:nvPicPr>
          <p:cNvPr id="159" name="Google Shape;159;g320e1ba79fa_0_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60" name="Google Shape;160;g320e1ba79fa_0_0"/>
          <p:cNvPicPr preferRelativeResize="0"/>
          <p:nvPr/>
        </p:nvPicPr>
        <p:blipFill>
          <a:blip r:embed="rId4">
            <a:alphaModFix/>
          </a:blip>
          <a:stretch>
            <a:fillRect/>
          </a:stretch>
        </p:blipFill>
        <p:spPr>
          <a:xfrm>
            <a:off x="2279925" y="1249400"/>
            <a:ext cx="7879401" cy="5462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9"/>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66" name="Google Shape;166;p9"/>
          <p:cNvSpPr txBox="1"/>
          <p:nvPr/>
        </p:nvSpPr>
        <p:spPr>
          <a:xfrm>
            <a:off x="-52425" y="84010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Modelo de datos</a:t>
            </a:r>
            <a:endParaRPr>
              <a:solidFill>
                <a:schemeClr val="lt2"/>
              </a:solidFill>
            </a:endParaRPr>
          </a:p>
        </p:txBody>
      </p:sp>
      <p:cxnSp>
        <p:nvCxnSpPr>
          <p:cNvPr id="167" name="Google Shape;167;p9"/>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68" name="Google Shape;168;p9"/>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69" name="Google Shape;169;p9" title="Modelo BBDD.png"/>
          <p:cNvPicPr preferRelativeResize="0"/>
          <p:nvPr/>
        </p:nvPicPr>
        <p:blipFill>
          <a:blip r:embed="rId4">
            <a:alphaModFix/>
          </a:blip>
          <a:stretch>
            <a:fillRect/>
          </a:stretch>
        </p:blipFill>
        <p:spPr>
          <a:xfrm>
            <a:off x="1204163" y="1568675"/>
            <a:ext cx="10224075" cy="5021224"/>
          </a:xfrm>
          <a:prstGeom prst="rect">
            <a:avLst/>
          </a:prstGeom>
          <a:noFill/>
          <a:ln>
            <a:noFill/>
          </a:ln>
        </p:spPr>
      </p:pic>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nvSpPr>
        <p:spPr>
          <a:xfrm>
            <a:off x="-12"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175" name="Google Shape;175;p10"/>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Tecnologías utilizadas</a:t>
            </a:r>
            <a:endParaRPr>
              <a:solidFill>
                <a:schemeClr val="lt2"/>
              </a:solidFill>
            </a:endParaRPr>
          </a:p>
        </p:txBody>
      </p:sp>
      <p:cxnSp>
        <p:nvCxnSpPr>
          <p:cNvPr id="176" name="Google Shape;176;p10"/>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77" name="Google Shape;177;p1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78" name="Google Shape;178;p10"/>
          <p:cNvPicPr preferRelativeResize="0"/>
          <p:nvPr/>
        </p:nvPicPr>
        <p:blipFill>
          <a:blip r:embed="rId4">
            <a:alphaModFix/>
          </a:blip>
          <a:stretch>
            <a:fillRect/>
          </a:stretch>
        </p:blipFill>
        <p:spPr>
          <a:xfrm>
            <a:off x="282825" y="2890950"/>
            <a:ext cx="3374175" cy="1614175"/>
          </a:xfrm>
          <a:prstGeom prst="rect">
            <a:avLst/>
          </a:prstGeom>
          <a:noFill/>
          <a:ln>
            <a:noFill/>
          </a:ln>
        </p:spPr>
      </p:pic>
      <p:pic>
        <p:nvPicPr>
          <p:cNvPr id="179" name="Google Shape;179;p10"/>
          <p:cNvPicPr preferRelativeResize="0"/>
          <p:nvPr/>
        </p:nvPicPr>
        <p:blipFill>
          <a:blip r:embed="rId5">
            <a:alphaModFix/>
          </a:blip>
          <a:stretch>
            <a:fillRect/>
          </a:stretch>
        </p:blipFill>
        <p:spPr>
          <a:xfrm>
            <a:off x="4646675" y="2890950"/>
            <a:ext cx="3295608" cy="1614175"/>
          </a:xfrm>
          <a:prstGeom prst="rect">
            <a:avLst/>
          </a:prstGeom>
          <a:noFill/>
          <a:ln>
            <a:noFill/>
          </a:ln>
        </p:spPr>
      </p:pic>
      <p:pic>
        <p:nvPicPr>
          <p:cNvPr id="180" name="Google Shape;180;p10"/>
          <p:cNvPicPr preferRelativeResize="0"/>
          <p:nvPr/>
        </p:nvPicPr>
        <p:blipFill>
          <a:blip r:embed="rId6">
            <a:alphaModFix/>
          </a:blip>
          <a:stretch>
            <a:fillRect/>
          </a:stretch>
        </p:blipFill>
        <p:spPr>
          <a:xfrm>
            <a:off x="8799925" y="2890947"/>
            <a:ext cx="3164723" cy="1483464"/>
          </a:xfrm>
          <a:prstGeom prst="rect">
            <a:avLst/>
          </a:prstGeom>
          <a:noFill/>
          <a:ln>
            <a:noFill/>
          </a:ln>
        </p:spPr>
      </p:pic>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nvSpPr>
        <p:spPr>
          <a:xfrm>
            <a:off x="1" y="2707792"/>
            <a:ext cx="121920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DEMOSTRACIÓN DEL RESULTADO DEL PROYECTO</a:t>
            </a:r>
            <a:endParaRPr>
              <a:solidFill>
                <a:schemeClr val="lt2"/>
              </a:solidFill>
            </a:endParaRPr>
          </a:p>
          <a:p>
            <a:pPr indent="0" lvl="0" marL="0" marR="0" rtl="0" algn="ctr">
              <a:spcBef>
                <a:spcPts val="0"/>
              </a:spcBef>
              <a:spcAft>
                <a:spcPts val="0"/>
              </a:spcAft>
              <a:buNone/>
            </a:pPr>
            <a:r>
              <a:rPr lang="es-CL" sz="2400">
                <a:solidFill>
                  <a:schemeClr val="lt2"/>
                </a:solidFill>
                <a:latin typeface="Calibri"/>
                <a:ea typeface="Calibri"/>
                <a:cs typeface="Calibri"/>
                <a:sym typeface="Calibri"/>
              </a:rPr>
              <a:t>*Exposición del sistema</a:t>
            </a:r>
            <a:endParaRPr sz="2400">
              <a:solidFill>
                <a:schemeClr val="lt2"/>
              </a:solidFill>
              <a:latin typeface="Calibri"/>
              <a:ea typeface="Calibri"/>
              <a:cs typeface="Calibri"/>
              <a:sym typeface="Calibri"/>
            </a:endParaRPr>
          </a:p>
        </p:txBody>
      </p:sp>
      <p:pic>
        <p:nvPicPr>
          <p:cNvPr id="186" name="Google Shape;186;p11"/>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nvSpPr>
        <p:spPr>
          <a:xfrm>
            <a:off x="1" y="1459095"/>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Resultados obtenidos</a:t>
            </a:r>
            <a:endParaRPr>
              <a:solidFill>
                <a:schemeClr val="lt2"/>
              </a:solidFill>
            </a:endParaRPr>
          </a:p>
        </p:txBody>
      </p:sp>
      <p:pic>
        <p:nvPicPr>
          <p:cNvPr id="192" name="Google Shape;192;p12"/>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93" name="Google Shape;193;p12"/>
          <p:cNvSpPr/>
          <p:nvPr/>
        </p:nvSpPr>
        <p:spPr>
          <a:xfrm>
            <a:off x="860825" y="2489650"/>
            <a:ext cx="5076000" cy="3654900"/>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L" sz="1800" u="sng">
                <a:solidFill>
                  <a:schemeClr val="dk1"/>
                </a:solidFill>
                <a:latin typeface="Calibri"/>
                <a:ea typeface="Calibri"/>
                <a:cs typeface="Calibri"/>
                <a:sym typeface="Calibri"/>
              </a:rPr>
              <a:t>Puntos a destacar:</a:t>
            </a:r>
            <a:endParaRPr sz="1800" u="sng">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Anaheim"/>
              <a:buChar char="●"/>
            </a:pPr>
            <a:r>
              <a:rPr lang="es-CL" sz="1800">
                <a:solidFill>
                  <a:schemeClr val="dk1"/>
                </a:solidFill>
                <a:latin typeface="Calibri"/>
                <a:ea typeface="Calibri"/>
                <a:cs typeface="Calibri"/>
                <a:sym typeface="Calibri"/>
              </a:rPr>
              <a:t>Software: automatización de procesos.</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Equipo de trabajo: </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Ajustes en el desarrollo del proyecto.</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Proyecto terminado.</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Cliente: Proyecto aprobado.</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Pasos a seguir:</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Mejorar la gestión de usuarios.</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Revisión de modelos de machine learning.</a:t>
            </a:r>
            <a:endParaRPr sz="1800">
              <a:solidFill>
                <a:schemeClr val="dk1"/>
              </a:solidFill>
              <a:latin typeface="Calibri"/>
              <a:ea typeface="Calibri"/>
              <a:cs typeface="Calibri"/>
              <a:sym typeface="Calibri"/>
            </a:endParaRPr>
          </a:p>
          <a:p>
            <a:pPr indent="0" lvl="0" marL="0" marR="0" rtl="0" algn="ctr">
              <a:spcBef>
                <a:spcPts val="1200"/>
              </a:spcBef>
              <a:spcAft>
                <a:spcPts val="0"/>
              </a:spcAft>
              <a:buNone/>
            </a:pPr>
            <a:r>
              <a:t/>
            </a:r>
            <a:endParaRPr sz="1800" u="sng">
              <a:solidFill>
                <a:schemeClr val="dk1"/>
              </a:solidFill>
              <a:latin typeface="Calibri"/>
              <a:ea typeface="Calibri"/>
              <a:cs typeface="Calibri"/>
              <a:sym typeface="Calibri"/>
            </a:endParaRPr>
          </a:p>
        </p:txBody>
      </p:sp>
      <p:pic>
        <p:nvPicPr>
          <p:cNvPr id="194" name="Google Shape;194;p12"/>
          <p:cNvPicPr preferRelativeResize="0"/>
          <p:nvPr/>
        </p:nvPicPr>
        <p:blipFill>
          <a:blip r:embed="rId4">
            <a:alphaModFix/>
          </a:blip>
          <a:stretch>
            <a:fillRect/>
          </a:stretch>
        </p:blipFill>
        <p:spPr>
          <a:xfrm>
            <a:off x="6883125" y="2626475"/>
            <a:ext cx="4611000" cy="2422595"/>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nvSpPr>
        <p:spPr>
          <a:xfrm>
            <a:off x="1" y="1360773"/>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Obstáculos presentados durante el desarrollo</a:t>
            </a:r>
            <a:endParaRPr>
              <a:solidFill>
                <a:schemeClr val="lt2"/>
              </a:solidFill>
            </a:endParaRPr>
          </a:p>
        </p:txBody>
      </p:sp>
      <p:pic>
        <p:nvPicPr>
          <p:cNvPr id="200" name="Google Shape;200;p13"/>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201" name="Google Shape;201;p13"/>
          <p:cNvPicPr preferRelativeResize="0"/>
          <p:nvPr/>
        </p:nvPicPr>
        <p:blipFill>
          <a:blip r:embed="rId4">
            <a:alphaModFix/>
          </a:blip>
          <a:stretch>
            <a:fillRect/>
          </a:stretch>
        </p:blipFill>
        <p:spPr>
          <a:xfrm>
            <a:off x="98975" y="3310450"/>
            <a:ext cx="3609000" cy="2150700"/>
          </a:xfrm>
          <a:prstGeom prst="rect">
            <a:avLst/>
          </a:prstGeom>
          <a:noFill/>
          <a:ln>
            <a:noFill/>
          </a:ln>
        </p:spPr>
      </p:pic>
      <p:sp>
        <p:nvSpPr>
          <p:cNvPr id="202" name="Google Shape;202;p13"/>
          <p:cNvSpPr txBox="1"/>
          <p:nvPr/>
        </p:nvSpPr>
        <p:spPr>
          <a:xfrm>
            <a:off x="98977" y="2520541"/>
            <a:ext cx="3609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Infraestructura</a:t>
            </a:r>
            <a:endParaRPr sz="1800">
              <a:solidFill>
                <a:srgbClr val="FFFFFF"/>
              </a:solidFill>
              <a:latin typeface="Calibri"/>
              <a:ea typeface="Calibri"/>
              <a:cs typeface="Calibri"/>
              <a:sym typeface="Calibri"/>
            </a:endParaRPr>
          </a:p>
        </p:txBody>
      </p:sp>
      <p:pic>
        <p:nvPicPr>
          <p:cNvPr id="203" name="Google Shape;203;p13"/>
          <p:cNvPicPr preferRelativeResize="0"/>
          <p:nvPr/>
        </p:nvPicPr>
        <p:blipFill>
          <a:blip r:embed="rId5">
            <a:alphaModFix/>
          </a:blip>
          <a:stretch>
            <a:fillRect/>
          </a:stretch>
        </p:blipFill>
        <p:spPr>
          <a:xfrm>
            <a:off x="4262488" y="3310450"/>
            <a:ext cx="3667026" cy="2150700"/>
          </a:xfrm>
          <a:prstGeom prst="rect">
            <a:avLst/>
          </a:prstGeom>
          <a:noFill/>
          <a:ln>
            <a:noFill/>
          </a:ln>
        </p:spPr>
      </p:pic>
      <p:sp>
        <p:nvSpPr>
          <p:cNvPr id="204" name="Google Shape;204;p13"/>
          <p:cNvSpPr txBox="1"/>
          <p:nvPr/>
        </p:nvSpPr>
        <p:spPr>
          <a:xfrm>
            <a:off x="4291502" y="2581741"/>
            <a:ext cx="3609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Económicas</a:t>
            </a:r>
            <a:endParaRPr sz="1800">
              <a:solidFill>
                <a:srgbClr val="FFFFFF"/>
              </a:solidFill>
              <a:latin typeface="Calibri"/>
              <a:ea typeface="Calibri"/>
              <a:cs typeface="Calibri"/>
              <a:sym typeface="Calibri"/>
            </a:endParaRPr>
          </a:p>
        </p:txBody>
      </p:sp>
      <p:pic>
        <p:nvPicPr>
          <p:cNvPr id="205" name="Google Shape;205;p13"/>
          <p:cNvPicPr preferRelativeResize="0"/>
          <p:nvPr/>
        </p:nvPicPr>
        <p:blipFill>
          <a:blip r:embed="rId6">
            <a:alphaModFix/>
          </a:blip>
          <a:stretch>
            <a:fillRect/>
          </a:stretch>
        </p:blipFill>
        <p:spPr>
          <a:xfrm>
            <a:off x="8258300" y="3310450"/>
            <a:ext cx="3667026" cy="2150700"/>
          </a:xfrm>
          <a:prstGeom prst="rect">
            <a:avLst/>
          </a:prstGeom>
          <a:noFill/>
          <a:ln>
            <a:noFill/>
          </a:ln>
        </p:spPr>
      </p:pic>
      <p:sp>
        <p:nvSpPr>
          <p:cNvPr id="206" name="Google Shape;206;p13"/>
          <p:cNvSpPr txBox="1"/>
          <p:nvPr/>
        </p:nvSpPr>
        <p:spPr>
          <a:xfrm>
            <a:off x="7982964" y="2581750"/>
            <a:ext cx="4217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Recursos Humanos</a:t>
            </a:r>
            <a:endParaRPr sz="1800">
              <a:solidFill>
                <a:srgbClr val="FFFFFF"/>
              </a:solidFill>
              <a:latin typeface="Calibri"/>
              <a:ea typeface="Calibri"/>
              <a:cs typeface="Calibri"/>
              <a:sym typeface="Calibri"/>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nvSpPr>
        <p:spPr>
          <a:xfrm>
            <a:off x="0" y="3044279"/>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PREGUNTAS DE LA COMISIÓN</a:t>
            </a:r>
            <a:endParaRPr>
              <a:solidFill>
                <a:schemeClr val="lt2"/>
              </a:solidFill>
            </a:endParaRPr>
          </a:p>
        </p:txBody>
      </p:sp>
      <p:pic>
        <p:nvPicPr>
          <p:cNvPr id="212" name="Google Shape;212;p14"/>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2"/>
          <p:cNvGrpSpPr/>
          <p:nvPr/>
        </p:nvGrpSpPr>
        <p:grpSpPr>
          <a:xfrm>
            <a:off x="4085625" y="2231400"/>
            <a:ext cx="7677831" cy="2995854"/>
            <a:chOff x="0" y="0"/>
            <a:chExt cx="7633557" cy="2855097"/>
          </a:xfrm>
        </p:grpSpPr>
        <p:sp>
          <p:nvSpPr>
            <p:cNvPr id="63" name="Google Shape;63;p2"/>
            <p:cNvSpPr/>
            <p:nvPr/>
          </p:nvSpPr>
          <p:spPr>
            <a:xfrm>
              <a:off x="0" y="0"/>
              <a:ext cx="7633494" cy="1359548"/>
            </a:xfrm>
            <a:prstGeom prst="roundRect">
              <a:avLst>
                <a:gd fmla="val 10000" name="adj"/>
              </a:avLst>
            </a:prstGeom>
            <a:gradFill>
              <a:gsLst>
                <a:gs pos="0">
                  <a:srgbClr val="06FFE8"/>
                </a:gs>
                <a:gs pos="100000">
                  <a:srgbClr val="057E72"/>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txBox="1"/>
            <p:nvPr/>
          </p:nvSpPr>
          <p:spPr>
            <a:xfrm>
              <a:off x="1662653" y="0"/>
              <a:ext cx="5970840" cy="1359548"/>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s-CL" sz="2600">
                  <a:solidFill>
                    <a:srgbClr val="FFFFFF"/>
                  </a:solidFill>
                  <a:latin typeface="Calibri"/>
                  <a:ea typeface="Calibri"/>
                  <a:cs typeface="Calibri"/>
                  <a:sym typeface="Calibri"/>
                </a:rPr>
                <a:t>Víctor Silva</a:t>
              </a:r>
              <a:endParaRPr b="0" i="0" sz="2600" u="none" cap="none" strike="noStrike">
                <a:solidFill>
                  <a:srgbClr val="FFFFFF"/>
                </a:solidFill>
                <a:latin typeface="Calibri"/>
                <a:ea typeface="Calibri"/>
                <a:cs typeface="Calibri"/>
                <a:sym typeface="Calibri"/>
              </a:endParaRPr>
            </a:p>
            <a:p>
              <a:pPr indent="-228600" lvl="1" marL="228600" marR="0" rtl="0" algn="l">
                <a:lnSpc>
                  <a:spcPct val="90000"/>
                </a:lnSpc>
                <a:spcBef>
                  <a:spcPts val="910"/>
                </a:spcBef>
                <a:spcAft>
                  <a:spcPts val="0"/>
                </a:spcAft>
                <a:buClr>
                  <a:srgbClr val="FFFFFF"/>
                </a:buClr>
                <a:buSzPts val="2000"/>
                <a:buFont typeface="Calibri"/>
                <a:buChar char="•"/>
              </a:pPr>
              <a:r>
                <a:rPr lang="es-CL" sz="2000">
                  <a:solidFill>
                    <a:srgbClr val="FFFFFF"/>
                  </a:solidFill>
                  <a:latin typeface="Calibri"/>
                  <a:ea typeface="Calibri"/>
                  <a:cs typeface="Calibri"/>
                  <a:sym typeface="Calibri"/>
                </a:rPr>
                <a:t>Desarrollador</a:t>
              </a:r>
              <a:endParaRPr b="0" i="0" sz="2000" u="none" cap="none" strike="noStrike">
                <a:solidFill>
                  <a:srgbClr val="FFFFFF"/>
                </a:solidFill>
                <a:latin typeface="Calibri"/>
                <a:ea typeface="Calibri"/>
                <a:cs typeface="Calibri"/>
                <a:sym typeface="Calibri"/>
              </a:endParaRPr>
            </a:p>
            <a:p>
              <a:pPr indent="-228600" lvl="1" marL="228600" marR="0" rtl="0" algn="l">
                <a:lnSpc>
                  <a:spcPct val="90000"/>
                </a:lnSpc>
                <a:spcBef>
                  <a:spcPts val="300"/>
                </a:spcBef>
                <a:spcAft>
                  <a:spcPts val="0"/>
                </a:spcAft>
                <a:buClr>
                  <a:srgbClr val="FFFFFF"/>
                </a:buClr>
                <a:buSzPts val="2000"/>
                <a:buFont typeface="Calibri"/>
                <a:buChar char="•"/>
              </a:pPr>
              <a:r>
                <a:rPr lang="es-CL" sz="2000">
                  <a:solidFill>
                    <a:srgbClr val="FFFFFF"/>
                  </a:solidFill>
                  <a:latin typeface="Calibri"/>
                  <a:ea typeface="Calibri"/>
                  <a:cs typeface="Calibri"/>
                  <a:sym typeface="Calibri"/>
                </a:rPr>
                <a:t>Desarrollo del software, documentación. </a:t>
              </a:r>
              <a:endParaRPr b="0" i="0" sz="2000" u="none" cap="none" strike="noStrike">
                <a:solidFill>
                  <a:srgbClr val="FFFFFF"/>
                </a:solidFill>
                <a:latin typeface="Calibri"/>
                <a:ea typeface="Calibri"/>
                <a:cs typeface="Calibri"/>
                <a:sym typeface="Calibri"/>
              </a:endParaRPr>
            </a:p>
          </p:txBody>
        </p:sp>
        <p:sp>
          <p:nvSpPr>
            <p:cNvPr id="65" name="Google Shape;65;p2"/>
            <p:cNvSpPr/>
            <p:nvPr/>
          </p:nvSpPr>
          <p:spPr>
            <a:xfrm>
              <a:off x="135954" y="135954"/>
              <a:ext cx="1526698" cy="1087638"/>
            </a:xfrm>
            <a:prstGeom prst="roundRect">
              <a:avLst>
                <a:gd fmla="val 10000" name="adj"/>
              </a:avLst>
            </a:prstGeom>
            <a:solidFill>
              <a:srgbClr val="C3D4E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0" y="1495502"/>
              <a:ext cx="7633494" cy="1359548"/>
            </a:xfrm>
            <a:prstGeom prst="roundRect">
              <a:avLst>
                <a:gd fmla="val 10000" name="adj"/>
              </a:avLst>
            </a:prstGeom>
            <a:gradFill>
              <a:gsLst>
                <a:gs pos="0">
                  <a:srgbClr val="06FFE8"/>
                </a:gs>
                <a:gs pos="100000">
                  <a:srgbClr val="057E72"/>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txBox="1"/>
            <p:nvPr/>
          </p:nvSpPr>
          <p:spPr>
            <a:xfrm>
              <a:off x="1662657" y="1495497"/>
              <a:ext cx="59709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s-CL" sz="2600">
                  <a:solidFill>
                    <a:schemeClr val="lt2"/>
                  </a:solidFill>
                  <a:latin typeface="Calibri"/>
                  <a:ea typeface="Calibri"/>
                  <a:cs typeface="Calibri"/>
                  <a:sym typeface="Calibri"/>
                </a:rPr>
                <a:t>Martín Soto</a:t>
              </a:r>
              <a:endParaRPr b="0" i="0" sz="2600" u="none" cap="none" strike="noStrike">
                <a:solidFill>
                  <a:schemeClr val="lt2"/>
                </a:solidFill>
                <a:latin typeface="Calibri"/>
                <a:ea typeface="Calibri"/>
                <a:cs typeface="Calibri"/>
                <a:sym typeface="Calibri"/>
              </a:endParaRPr>
            </a:p>
            <a:p>
              <a:pPr indent="-228600" lvl="1" marL="228600" marR="0" rtl="0" algn="l">
                <a:lnSpc>
                  <a:spcPct val="90000"/>
                </a:lnSpc>
                <a:spcBef>
                  <a:spcPts val="910"/>
                </a:spcBef>
                <a:spcAft>
                  <a:spcPts val="0"/>
                </a:spcAft>
                <a:buClr>
                  <a:schemeClr val="lt2"/>
                </a:buClr>
                <a:buSzPts val="2000"/>
                <a:buFont typeface="Calibri"/>
                <a:buChar char="•"/>
              </a:pPr>
              <a:r>
                <a:rPr lang="es-CL" sz="2000">
                  <a:solidFill>
                    <a:schemeClr val="lt2"/>
                  </a:solidFill>
                  <a:latin typeface="Calibri"/>
                  <a:ea typeface="Calibri"/>
                  <a:cs typeface="Calibri"/>
                  <a:sym typeface="Calibri"/>
                </a:rPr>
                <a:t>Scrum Master</a:t>
              </a:r>
              <a:endParaRPr b="0" i="0" sz="2000" u="none" cap="none" strike="noStrike">
                <a:solidFill>
                  <a:schemeClr val="lt2"/>
                </a:solidFill>
                <a:latin typeface="Calibri"/>
                <a:ea typeface="Calibri"/>
                <a:cs typeface="Calibri"/>
                <a:sym typeface="Calibri"/>
              </a:endParaRPr>
            </a:p>
            <a:p>
              <a:pPr indent="-228600" lvl="1" marL="228600" marR="0" rtl="0" algn="l">
                <a:lnSpc>
                  <a:spcPct val="90000"/>
                </a:lnSpc>
                <a:spcBef>
                  <a:spcPts val="300"/>
                </a:spcBef>
                <a:spcAft>
                  <a:spcPts val="0"/>
                </a:spcAft>
                <a:buClr>
                  <a:schemeClr val="lt2"/>
                </a:buClr>
                <a:buSzPts val="2000"/>
                <a:buFont typeface="Calibri"/>
                <a:buChar char="•"/>
              </a:pPr>
              <a:r>
                <a:rPr lang="es-CL" sz="2000">
                  <a:solidFill>
                    <a:schemeClr val="lt2"/>
                  </a:solidFill>
                  <a:latin typeface="Calibri"/>
                  <a:ea typeface="Calibri"/>
                  <a:cs typeface="Calibri"/>
                  <a:sym typeface="Calibri"/>
                </a:rPr>
                <a:t>Gestión</a:t>
              </a:r>
              <a:r>
                <a:rPr lang="es-CL" sz="2000">
                  <a:solidFill>
                    <a:schemeClr val="lt2"/>
                  </a:solidFill>
                  <a:latin typeface="Calibri"/>
                  <a:ea typeface="Calibri"/>
                  <a:cs typeface="Calibri"/>
                  <a:sym typeface="Calibri"/>
                </a:rPr>
                <a:t> del proyecto, Desarrollo de software, </a:t>
              </a:r>
              <a:r>
                <a:rPr lang="es-CL" sz="2000">
                  <a:solidFill>
                    <a:schemeClr val="lt2"/>
                  </a:solidFill>
                  <a:latin typeface="Calibri"/>
                  <a:ea typeface="Calibri"/>
                  <a:cs typeface="Calibri"/>
                  <a:sym typeface="Calibri"/>
                </a:rPr>
                <a:t>Documentación.</a:t>
              </a:r>
              <a:endParaRPr b="0" i="0" sz="2000" u="none" cap="none" strike="noStrike">
                <a:solidFill>
                  <a:schemeClr val="lt2"/>
                </a:solidFill>
                <a:latin typeface="Calibri"/>
                <a:ea typeface="Calibri"/>
                <a:cs typeface="Calibri"/>
                <a:sym typeface="Calibri"/>
              </a:endParaRPr>
            </a:p>
          </p:txBody>
        </p:sp>
        <p:sp>
          <p:nvSpPr>
            <p:cNvPr id="68" name="Google Shape;68;p2"/>
            <p:cNvSpPr/>
            <p:nvPr/>
          </p:nvSpPr>
          <p:spPr>
            <a:xfrm>
              <a:off x="135954" y="1631457"/>
              <a:ext cx="1526698" cy="1087638"/>
            </a:xfrm>
            <a:prstGeom prst="roundRect">
              <a:avLst>
                <a:gd fmla="val 10000" name="adj"/>
              </a:avLst>
            </a:prstGeom>
            <a:solidFill>
              <a:srgbClr val="C3D4E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2"/>
          <p:cNvSpPr txBox="1"/>
          <p:nvPr/>
        </p:nvSpPr>
        <p:spPr>
          <a:xfrm>
            <a:off x="-12" y="388728"/>
            <a:ext cx="1219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L" sz="1800" u="none" cap="none" strike="noStrike">
                <a:solidFill>
                  <a:srgbClr val="FFFFFF"/>
                </a:solidFill>
                <a:latin typeface="Calibri"/>
                <a:ea typeface="Calibri"/>
                <a:cs typeface="Calibri"/>
                <a:sym typeface="Calibri"/>
              </a:rPr>
              <a:t>PROYECTO “</a:t>
            </a:r>
            <a:r>
              <a:rPr lang="es-CL" sz="1800">
                <a:solidFill>
                  <a:srgbClr val="FFFFFF"/>
                </a:solidFill>
                <a:latin typeface="Calibri"/>
                <a:ea typeface="Calibri"/>
                <a:cs typeface="Calibri"/>
                <a:sym typeface="Calibri"/>
              </a:rPr>
              <a:t>OPTIMIZADOR DE COBRANZAS</a:t>
            </a:r>
            <a:r>
              <a:rPr b="0" i="0" lang="es-CL" sz="1800" u="none" cap="none" strike="noStrike">
                <a:solidFill>
                  <a:srgbClr val="FFFFFF"/>
                </a:solidFill>
                <a:latin typeface="Calibri"/>
                <a:ea typeface="Calibri"/>
                <a:cs typeface="Calibri"/>
                <a:sym typeface="Calibri"/>
              </a:rPr>
              <a:t>”</a:t>
            </a:r>
            <a:endParaRPr>
              <a:solidFill>
                <a:srgbClr val="FFFFFF"/>
              </a:solidFill>
            </a:endParaRPr>
          </a:p>
        </p:txBody>
      </p:sp>
      <p:sp>
        <p:nvSpPr>
          <p:cNvPr id="70" name="Google Shape;70;p2"/>
          <p:cNvSpPr txBox="1"/>
          <p:nvPr/>
        </p:nvSpPr>
        <p:spPr>
          <a:xfrm>
            <a:off x="238327" y="3058616"/>
            <a:ext cx="36090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INTEGRANTES DEL PROYECTO</a:t>
            </a:r>
            <a:endParaRPr sz="1800">
              <a:solidFill>
                <a:srgbClr val="FFFFFF"/>
              </a:solidFill>
              <a:latin typeface="Calibri"/>
              <a:ea typeface="Calibri"/>
              <a:cs typeface="Calibri"/>
              <a:sym typeface="Calibri"/>
            </a:endParaRPr>
          </a:p>
        </p:txBody>
      </p:sp>
      <p:cxnSp>
        <p:nvCxnSpPr>
          <p:cNvPr id="71" name="Google Shape;71;p2"/>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72" name="Google Shape;72;p2"/>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31be52897f8_0_3"/>
          <p:cNvSpPr txBox="1"/>
          <p:nvPr>
            <p:ph type="title"/>
          </p:nvPr>
        </p:nvSpPr>
        <p:spPr>
          <a:xfrm>
            <a:off x="960133" y="719333"/>
            <a:ext cx="1027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s-CL"/>
              <a:t>QR</a:t>
            </a:r>
            <a:endParaRPr/>
          </a:p>
        </p:txBody>
      </p:sp>
      <p:sp>
        <p:nvSpPr>
          <p:cNvPr id="78" name="Google Shape;78;g31be52897f8_0_3"/>
          <p:cNvSpPr/>
          <p:nvPr/>
        </p:nvSpPr>
        <p:spPr>
          <a:xfrm>
            <a:off x="1006075" y="2173375"/>
            <a:ext cx="5184300" cy="37299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es-CL" sz="2800" u="sng">
                <a:solidFill>
                  <a:schemeClr val="dk1"/>
                </a:solidFill>
                <a:latin typeface="Calibri"/>
                <a:ea typeface="Calibri"/>
                <a:cs typeface="Calibri"/>
                <a:sym typeface="Calibri"/>
              </a:rPr>
              <a:t>Github</a:t>
            </a:r>
            <a:endParaRPr sz="1800">
              <a:solidFill>
                <a:srgbClr val="1C3052"/>
              </a:solidFill>
              <a:latin typeface="Calibri"/>
              <a:ea typeface="Calibri"/>
              <a:cs typeface="Calibri"/>
              <a:sym typeface="Calibri"/>
            </a:endParaRPr>
          </a:p>
        </p:txBody>
      </p:sp>
      <p:sp>
        <p:nvSpPr>
          <p:cNvPr id="79" name="Google Shape;79;g31be52897f8_0_3"/>
          <p:cNvSpPr/>
          <p:nvPr/>
        </p:nvSpPr>
        <p:spPr>
          <a:xfrm>
            <a:off x="6757975" y="2218975"/>
            <a:ext cx="5184300" cy="37299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es-CL" sz="2800" u="sng">
                <a:solidFill>
                  <a:schemeClr val="dk1"/>
                </a:solidFill>
                <a:latin typeface="Calibri"/>
                <a:ea typeface="Calibri"/>
                <a:cs typeface="Calibri"/>
                <a:sym typeface="Calibri"/>
              </a:rPr>
              <a:t>Trello</a:t>
            </a:r>
            <a:endParaRPr sz="1800">
              <a:solidFill>
                <a:srgbClr val="1C3052"/>
              </a:solidFill>
              <a:latin typeface="Calibri"/>
              <a:ea typeface="Calibri"/>
              <a:cs typeface="Calibri"/>
              <a:sym typeface="Calibri"/>
            </a:endParaRPr>
          </a:p>
        </p:txBody>
      </p:sp>
      <p:pic>
        <p:nvPicPr>
          <p:cNvPr id="80" name="Google Shape;80;g31be52897f8_0_3"/>
          <p:cNvPicPr preferRelativeResize="0"/>
          <p:nvPr/>
        </p:nvPicPr>
        <p:blipFill rotWithShape="1">
          <a:blip r:embed="rId4">
            <a:alphaModFix/>
          </a:blip>
          <a:srcRect b="36458" l="0" r="0" t="37070"/>
          <a:stretch/>
        </p:blipFill>
        <p:spPr>
          <a:xfrm>
            <a:off x="7621900" y="101800"/>
            <a:ext cx="4570100" cy="738300"/>
          </a:xfrm>
          <a:prstGeom prst="rect">
            <a:avLst/>
          </a:prstGeom>
          <a:noFill/>
          <a:ln>
            <a:noFill/>
          </a:ln>
        </p:spPr>
      </p:pic>
      <p:sp>
        <p:nvSpPr>
          <p:cNvPr id="81" name="Google Shape;81;g31be52897f8_0_3"/>
          <p:cNvSpPr txBox="1"/>
          <p:nvPr/>
        </p:nvSpPr>
        <p:spPr>
          <a:xfrm>
            <a:off x="136188" y="3689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pic>
        <p:nvPicPr>
          <p:cNvPr id="82" name="Google Shape;82;g31be52897f8_0_3"/>
          <p:cNvPicPr preferRelativeResize="0"/>
          <p:nvPr/>
        </p:nvPicPr>
        <p:blipFill>
          <a:blip r:embed="rId5">
            <a:alphaModFix/>
          </a:blip>
          <a:stretch>
            <a:fillRect/>
          </a:stretch>
        </p:blipFill>
        <p:spPr>
          <a:xfrm>
            <a:off x="2066325" y="2930950"/>
            <a:ext cx="3157450" cy="2771750"/>
          </a:xfrm>
          <a:prstGeom prst="rect">
            <a:avLst/>
          </a:prstGeom>
          <a:noFill/>
          <a:ln>
            <a:noFill/>
          </a:ln>
        </p:spPr>
      </p:pic>
      <p:pic>
        <p:nvPicPr>
          <p:cNvPr id="83" name="Google Shape;83;g31be52897f8_0_3"/>
          <p:cNvPicPr preferRelativeResize="0"/>
          <p:nvPr/>
        </p:nvPicPr>
        <p:blipFill>
          <a:blip r:embed="rId6">
            <a:alphaModFix/>
          </a:blip>
          <a:stretch>
            <a:fillRect/>
          </a:stretch>
        </p:blipFill>
        <p:spPr>
          <a:xfrm>
            <a:off x="2066325" y="2930950"/>
            <a:ext cx="3157450" cy="2771750"/>
          </a:xfrm>
          <a:prstGeom prst="rect">
            <a:avLst/>
          </a:prstGeom>
          <a:noFill/>
          <a:ln>
            <a:noFill/>
          </a:ln>
        </p:spPr>
      </p:pic>
      <p:pic>
        <p:nvPicPr>
          <p:cNvPr id="84" name="Google Shape;84;g31be52897f8_0_3"/>
          <p:cNvPicPr preferRelativeResize="0"/>
          <p:nvPr/>
        </p:nvPicPr>
        <p:blipFill>
          <a:blip r:embed="rId5">
            <a:alphaModFix/>
          </a:blip>
          <a:stretch>
            <a:fillRect/>
          </a:stretch>
        </p:blipFill>
        <p:spPr>
          <a:xfrm>
            <a:off x="7834575" y="2930950"/>
            <a:ext cx="3157450" cy="282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nvSpPr>
        <p:spPr>
          <a:xfrm>
            <a:off x="136188" y="3689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90" name="Google Shape;90;p3"/>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DESCRIPCIÓN DEL PROYECTO</a:t>
            </a:r>
            <a:endParaRPr sz="1800">
              <a:solidFill>
                <a:schemeClr val="lt2"/>
              </a:solidFill>
              <a:latin typeface="Calibri"/>
              <a:ea typeface="Calibri"/>
              <a:cs typeface="Calibri"/>
              <a:sym typeface="Calibri"/>
            </a:endParaRPr>
          </a:p>
        </p:txBody>
      </p:sp>
      <p:cxnSp>
        <p:nvCxnSpPr>
          <p:cNvPr id="91" name="Google Shape;91;p3"/>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92" name="Google Shape;92;p3"/>
          <p:cNvSpPr/>
          <p:nvPr/>
        </p:nvSpPr>
        <p:spPr>
          <a:xfrm>
            <a:off x="714909" y="2169769"/>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s-CL" sz="2800" u="sng">
                <a:solidFill>
                  <a:schemeClr val="dk1"/>
                </a:solidFill>
                <a:latin typeface="Calibri"/>
                <a:ea typeface="Calibri"/>
                <a:cs typeface="Calibri"/>
                <a:sym typeface="Calibri"/>
              </a:rPr>
              <a:t>Problema o dolor</a:t>
            </a:r>
            <a:endParaRPr/>
          </a:p>
          <a:p>
            <a:pPr indent="0" lvl="0" marL="0" marR="0" rtl="0" algn="ctr">
              <a:spcBef>
                <a:spcPts val="0"/>
              </a:spcBef>
              <a:spcAft>
                <a:spcPts val="0"/>
              </a:spcAft>
              <a:buNone/>
            </a:pPr>
            <a:r>
              <a:t/>
            </a:r>
            <a:endParaRPr sz="1800" u="sng">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s-CL">
                <a:solidFill>
                  <a:schemeClr val="dk1"/>
                </a:solidFill>
                <a:latin typeface="Fira Sans Condensed"/>
                <a:ea typeface="Fira Sans Condensed"/>
                <a:cs typeface="Fira Sans Condensed"/>
                <a:sym typeface="Fira Sans Condensed"/>
              </a:rPr>
              <a:t>La gestión actual de la recuperación de deudas enfrenta desafíos clave: </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120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Los métodos tradicionales de cobranza resultan ineficientes</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Ralentización de tiempos de respuesta.</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Dificultades de priorizar deudores o de identificar patrones de comportamiento que permitan una toma de decisiones más informada</a:t>
            </a:r>
            <a:r>
              <a:rPr lang="es-CL">
                <a:solidFill>
                  <a:schemeClr val="dk1"/>
                </a:solidFill>
                <a:latin typeface="Fira Sans Condensed"/>
                <a:ea typeface="Fira Sans Condensed"/>
                <a:cs typeface="Fira Sans Condensed"/>
                <a:sym typeface="Fira Sans Condensed"/>
              </a:rPr>
              <a:t>.</a:t>
            </a:r>
            <a:endParaRPr sz="1800">
              <a:solidFill>
                <a:schemeClr val="dk1"/>
              </a:solidFill>
              <a:latin typeface="Calibri"/>
              <a:ea typeface="Calibri"/>
              <a:cs typeface="Calibri"/>
              <a:sym typeface="Calibri"/>
            </a:endParaRPr>
          </a:p>
          <a:p>
            <a:pPr indent="0" lvl="0" marL="0" marR="0" rtl="0" algn="ctr">
              <a:spcBef>
                <a:spcPts val="1200"/>
              </a:spcBef>
              <a:spcAft>
                <a:spcPts val="0"/>
              </a:spcAft>
              <a:buNone/>
            </a:pPr>
            <a:r>
              <a:t/>
            </a:r>
            <a:endParaRPr sz="1800" u="sng">
              <a:solidFill>
                <a:schemeClr val="dk1"/>
              </a:solidFill>
              <a:latin typeface="Calibri"/>
              <a:ea typeface="Calibri"/>
              <a:cs typeface="Calibri"/>
              <a:sym typeface="Calibri"/>
            </a:endParaRPr>
          </a:p>
        </p:txBody>
      </p:sp>
      <p:sp>
        <p:nvSpPr>
          <p:cNvPr id="93" name="Google Shape;93;p3"/>
          <p:cNvSpPr/>
          <p:nvPr/>
        </p:nvSpPr>
        <p:spPr>
          <a:xfrm>
            <a:off x="6912079" y="2177325"/>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s-CL" sz="2800" u="sng">
                <a:solidFill>
                  <a:schemeClr val="dk1"/>
                </a:solidFill>
                <a:latin typeface="Calibri"/>
                <a:ea typeface="Calibri"/>
                <a:cs typeface="Calibri"/>
                <a:sym typeface="Calibri"/>
              </a:rPr>
              <a:t>Propuesta de solución</a:t>
            </a:r>
            <a:endParaRPr/>
          </a:p>
          <a:p>
            <a:pPr indent="0" lvl="0" marL="0" marR="0" rtl="0" algn="ctr">
              <a:spcBef>
                <a:spcPts val="0"/>
              </a:spcBef>
              <a:spcAft>
                <a:spcPts val="0"/>
              </a:spcAft>
              <a:buNone/>
            </a:pPr>
            <a:r>
              <a:t/>
            </a:r>
            <a:endParaRPr sz="1800" u="sng">
              <a:solidFill>
                <a:schemeClr val="dk1"/>
              </a:solidFill>
              <a:latin typeface="Calibri"/>
              <a:ea typeface="Calibri"/>
              <a:cs typeface="Calibri"/>
              <a:sym typeface="Calibri"/>
            </a:endParaRPr>
          </a:p>
          <a:p>
            <a:pPr indent="0" lvl="0" marL="0" rtl="0" algn="l">
              <a:spcBef>
                <a:spcPts val="0"/>
              </a:spcBef>
              <a:spcAft>
                <a:spcPts val="0"/>
              </a:spcAft>
              <a:buNone/>
            </a:pPr>
            <a:r>
              <a:rPr lang="es-CL">
                <a:solidFill>
                  <a:schemeClr val="dk1"/>
                </a:solidFill>
                <a:latin typeface="Fira Sans Condensed"/>
                <a:ea typeface="Fira Sans Condensed"/>
                <a:cs typeface="Fira Sans Condensed"/>
                <a:sym typeface="Fira Sans Condensed"/>
              </a:rPr>
              <a:t>Un Optimizador de Cobranzas que automatiza el análisis y predicción de las acciones más eficientes para gestionar los deudores.</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Optimizar los recursos, reduce costos operativos y ahorra tiempo al agilizar la toma de decisiones y aplicar estrategias personalizadas. </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Herramienta complementaria para mejorar la eficiencia de la cobranza.</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Visualización de reportes de procesamientos.</a:t>
            </a:r>
            <a:endParaRPr sz="1800">
              <a:solidFill>
                <a:schemeClr val="dk1"/>
              </a:solidFill>
              <a:latin typeface="Calibri"/>
              <a:ea typeface="Calibri"/>
              <a:cs typeface="Calibri"/>
              <a:sym typeface="Calibri"/>
            </a:endParaRPr>
          </a:p>
        </p:txBody>
      </p:sp>
      <p:sp>
        <p:nvSpPr>
          <p:cNvPr id="94" name="Google Shape;94;p3"/>
          <p:cNvSpPr/>
          <p:nvPr/>
        </p:nvSpPr>
        <p:spPr>
          <a:xfrm>
            <a:off x="5456903" y="3736258"/>
            <a:ext cx="1140542" cy="757084"/>
          </a:xfrm>
          <a:prstGeom prst="rightArrow">
            <a:avLst>
              <a:gd fmla="val 50000" name="adj1"/>
              <a:gd fmla="val 50000" name="adj2"/>
            </a:avLst>
          </a:prstGeom>
          <a:solidFill>
            <a:schemeClr val="accen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5" name="Google Shape;95;p3"/>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nvSpPr>
        <p:spPr>
          <a:xfrm>
            <a:off x="-12" y="379428"/>
            <a:ext cx="121920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rtl="0" algn="l">
              <a:spcBef>
                <a:spcPts val="0"/>
              </a:spcBef>
              <a:spcAft>
                <a:spcPts val="0"/>
              </a:spcAft>
              <a:buNone/>
            </a:pPr>
            <a:r>
              <a:t/>
            </a:r>
            <a:endParaRPr sz="1800">
              <a:solidFill>
                <a:srgbClr val="75707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101" name="Google Shape;101;p4"/>
          <p:cNvSpPr txBox="1"/>
          <p:nvPr/>
        </p:nvSpPr>
        <p:spPr>
          <a:xfrm>
            <a:off x="0" y="1384304"/>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Objetivo General</a:t>
            </a:r>
            <a:endParaRPr sz="1800">
              <a:solidFill>
                <a:schemeClr val="lt2"/>
              </a:solidFill>
              <a:latin typeface="Calibri"/>
              <a:ea typeface="Calibri"/>
              <a:cs typeface="Calibri"/>
              <a:sym typeface="Calibri"/>
            </a:endParaRPr>
          </a:p>
        </p:txBody>
      </p:sp>
      <p:cxnSp>
        <p:nvCxnSpPr>
          <p:cNvPr id="102" name="Google Shape;102;p4"/>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03" name="Google Shape;103;p4"/>
          <p:cNvSpPr txBox="1"/>
          <p:nvPr/>
        </p:nvSpPr>
        <p:spPr>
          <a:xfrm>
            <a:off x="1" y="4082446"/>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Objetivos Específicos</a:t>
            </a:r>
            <a:endParaRPr sz="1800">
              <a:solidFill>
                <a:schemeClr val="lt2"/>
              </a:solidFill>
              <a:latin typeface="Calibri"/>
              <a:ea typeface="Calibri"/>
              <a:cs typeface="Calibri"/>
              <a:sym typeface="Calibri"/>
            </a:endParaRPr>
          </a:p>
        </p:txBody>
      </p:sp>
      <p:sp>
        <p:nvSpPr>
          <p:cNvPr id="104" name="Google Shape;104;p4"/>
          <p:cNvSpPr/>
          <p:nvPr/>
        </p:nvSpPr>
        <p:spPr>
          <a:xfrm>
            <a:off x="614515" y="2040571"/>
            <a:ext cx="10962967" cy="157522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dk1"/>
                </a:solidFill>
                <a:latin typeface="Calibri"/>
                <a:ea typeface="Calibri"/>
                <a:cs typeface="Calibri"/>
                <a:sym typeface="Calibri"/>
              </a:rPr>
              <a:t>El objetivo principal del proyecto "Optimizador de Cobranza" es desarrollar un modelo predictivo que identifique la acción mínima eficiente de cobranza para maximizar la recuperación de deudas, minimizando los costos operativos y mejorando la relación con los clientes. Se espera que, mediante el uso de técnicas avanzadas de machine learning, como K-Means para segmentación de clientes y LSTM para predicción de comportamientos de pago, las empresas puedan implementar estrategias de cobranza más efectivas y personalizadas.</a:t>
            </a:r>
            <a:endParaRPr sz="1800">
              <a:solidFill>
                <a:schemeClr val="dk1"/>
              </a:solidFill>
              <a:latin typeface="Calibri"/>
              <a:ea typeface="Calibri"/>
              <a:cs typeface="Calibri"/>
              <a:sym typeface="Calibri"/>
            </a:endParaRPr>
          </a:p>
        </p:txBody>
      </p:sp>
      <p:sp>
        <p:nvSpPr>
          <p:cNvPr id="105" name="Google Shape;105;p4"/>
          <p:cNvSpPr/>
          <p:nvPr/>
        </p:nvSpPr>
        <p:spPr>
          <a:xfrm>
            <a:off x="614514" y="4732407"/>
            <a:ext cx="10962967" cy="157522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dk1"/>
                </a:solidFill>
                <a:latin typeface="Calibri"/>
                <a:ea typeface="Calibri"/>
                <a:cs typeface="Calibri"/>
                <a:sym typeface="Calibri"/>
              </a:rPr>
              <a:t>Los objetivos específicos del Proyecto APT "Optimizador de Cobranza" se derivan del objetivo general de desarrollar un modelo predictivo que optimice las acciones de cobranza mediante la implementación de técnicas de machine learning como K-Means y LSTM.</a:t>
            </a:r>
            <a:endParaRPr sz="1800">
              <a:solidFill>
                <a:schemeClr val="dk1"/>
              </a:solidFill>
              <a:latin typeface="Calibri"/>
              <a:ea typeface="Calibri"/>
              <a:cs typeface="Calibri"/>
              <a:sym typeface="Calibri"/>
            </a:endParaRPr>
          </a:p>
        </p:txBody>
      </p:sp>
      <p:pic>
        <p:nvPicPr>
          <p:cNvPr id="106" name="Google Shape;106;p4"/>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12" name="Google Shape;112;p5"/>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Alcances y limitaciones del proyecto</a:t>
            </a:r>
            <a:endParaRPr>
              <a:solidFill>
                <a:schemeClr val="lt2"/>
              </a:solidFill>
            </a:endParaRPr>
          </a:p>
        </p:txBody>
      </p:sp>
      <p:cxnSp>
        <p:nvCxnSpPr>
          <p:cNvPr id="113" name="Google Shape;113;p5"/>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14" name="Google Shape;114;p5"/>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15" name="Google Shape;115;p5"/>
          <p:cNvSpPr/>
          <p:nvPr/>
        </p:nvSpPr>
        <p:spPr>
          <a:xfrm>
            <a:off x="1006075" y="2297200"/>
            <a:ext cx="5184300" cy="37491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L" sz="1800">
                <a:solidFill>
                  <a:srgbClr val="1C3052"/>
                </a:solidFill>
                <a:latin typeface="Calibri"/>
                <a:ea typeface="Calibri"/>
                <a:cs typeface="Calibri"/>
                <a:sym typeface="Calibri"/>
              </a:rPr>
              <a:t>Alcances: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Optimización de todos los procesos.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Segmentación de deudores.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Clasificación de deudores por acción de cobranza.</a:t>
            </a:r>
            <a:endParaRPr sz="1800">
              <a:solidFill>
                <a:srgbClr val="1C3052"/>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1C3052"/>
              </a:solidFill>
              <a:latin typeface="Calibri"/>
              <a:ea typeface="Calibri"/>
              <a:cs typeface="Calibri"/>
              <a:sym typeface="Calibri"/>
            </a:endParaRPr>
          </a:p>
          <a:p>
            <a:pPr indent="0" lvl="0" marL="0" marR="0" rtl="0" algn="l">
              <a:spcBef>
                <a:spcPts val="0"/>
              </a:spcBef>
              <a:spcAft>
                <a:spcPts val="0"/>
              </a:spcAft>
              <a:buNone/>
            </a:pPr>
            <a:r>
              <a:rPr lang="es-CL" sz="1800">
                <a:solidFill>
                  <a:srgbClr val="1C3052"/>
                </a:solidFill>
                <a:latin typeface="Calibri"/>
                <a:ea typeface="Calibri"/>
                <a:cs typeface="Calibri"/>
                <a:sym typeface="Calibri"/>
              </a:rPr>
              <a:t>Limitaciones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Gestión de usuarios.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Formato específico de archivo (CSV).</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Módulo para la plataforma de Alloxentric.</a:t>
            </a:r>
            <a:endParaRPr sz="1800">
              <a:solidFill>
                <a:srgbClr val="1C3052"/>
              </a:solidFill>
              <a:latin typeface="Calibri"/>
              <a:ea typeface="Calibri"/>
              <a:cs typeface="Calibri"/>
              <a:sym typeface="Calibri"/>
            </a:endParaRPr>
          </a:p>
        </p:txBody>
      </p:sp>
      <p:pic>
        <p:nvPicPr>
          <p:cNvPr id="116" name="Google Shape;116;p5"/>
          <p:cNvPicPr preferRelativeResize="0"/>
          <p:nvPr/>
        </p:nvPicPr>
        <p:blipFill>
          <a:blip r:embed="rId4">
            <a:alphaModFix/>
          </a:blip>
          <a:stretch>
            <a:fillRect/>
          </a:stretch>
        </p:blipFill>
        <p:spPr>
          <a:xfrm>
            <a:off x="7283025" y="2388848"/>
            <a:ext cx="3517825" cy="3517825"/>
          </a:xfrm>
          <a:prstGeom prst="rect">
            <a:avLst/>
          </a:prstGeom>
          <a:noFill/>
          <a:ln>
            <a:noFill/>
          </a:ln>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22" name="Google Shape;122;p6"/>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Metodología de trabajo para el desarrollo del proyecto</a:t>
            </a:r>
            <a:endParaRPr sz="1800">
              <a:solidFill>
                <a:schemeClr val="lt2"/>
              </a:solidFill>
              <a:latin typeface="Calibri"/>
              <a:ea typeface="Calibri"/>
              <a:cs typeface="Calibri"/>
              <a:sym typeface="Calibri"/>
            </a:endParaRPr>
          </a:p>
        </p:txBody>
      </p:sp>
      <p:cxnSp>
        <p:nvCxnSpPr>
          <p:cNvPr id="123" name="Google Shape;123;p6"/>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24" name="Google Shape;124;p6"/>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25" name="Google Shape;125;p6"/>
          <p:cNvSpPr/>
          <p:nvPr/>
        </p:nvSpPr>
        <p:spPr>
          <a:xfrm>
            <a:off x="669250" y="2270800"/>
            <a:ext cx="5878800" cy="39945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just">
              <a:spcBef>
                <a:spcPts val="0"/>
              </a:spcBef>
              <a:spcAft>
                <a:spcPts val="0"/>
              </a:spcAft>
              <a:buNone/>
            </a:pPr>
            <a:r>
              <a:rPr lang="es-CL" sz="1800">
                <a:solidFill>
                  <a:schemeClr val="dk1"/>
                </a:solidFill>
                <a:latin typeface="Calibri"/>
                <a:ea typeface="Calibri"/>
                <a:cs typeface="Calibri"/>
                <a:sym typeface="Calibri"/>
              </a:rPr>
              <a:t>Para el desarrollo del Proyecto APT "Optimizador de Cobranza," utilizaremos la metodología ágil Scrum, que es ampliamente reconocida por su flexibilidad y capacidad para adaptarse a cambios, lo que resulta ideal para proyectos de desarrollo de software y ciencia de datos.</a:t>
            </a:r>
            <a:endParaRPr sz="1800">
              <a:solidFill>
                <a:schemeClr val="dk1"/>
              </a:solidFill>
              <a:latin typeface="Calibri"/>
              <a:ea typeface="Calibri"/>
              <a:cs typeface="Calibri"/>
              <a:sym typeface="Calibri"/>
            </a:endParaRPr>
          </a:p>
          <a:p>
            <a:pPr indent="0" lvl="0" marL="0" rtl="0" algn="just">
              <a:spcBef>
                <a:spcPts val="0"/>
              </a:spcBef>
              <a:spcAft>
                <a:spcPts val="0"/>
              </a:spcAft>
              <a:buNone/>
            </a:pPr>
            <a:r>
              <a:rPr lang="es-CL" sz="1800">
                <a:solidFill>
                  <a:schemeClr val="dk1"/>
                </a:solidFill>
                <a:latin typeface="Calibri"/>
                <a:ea typeface="Calibri"/>
                <a:cs typeface="Calibri"/>
                <a:sym typeface="Calibri"/>
              </a:rPr>
              <a:t>Plan de Trabajo:</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Planificación del Proyecto (Sprint 0)</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Desarrollo de funcionalidades principales (Sprint 1 )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Desarrollo del modelo (Sprint 2)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Testeo y pruebas de seguridad (Sprint 3 )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Marcha Blanca</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26" name="Google Shape;126;p6"/>
          <p:cNvPicPr preferRelativeResize="0"/>
          <p:nvPr/>
        </p:nvPicPr>
        <p:blipFill>
          <a:blip r:embed="rId4">
            <a:alphaModFix/>
          </a:blip>
          <a:stretch>
            <a:fillRect/>
          </a:stretch>
        </p:blipFill>
        <p:spPr>
          <a:xfrm>
            <a:off x="6727800" y="2933267"/>
            <a:ext cx="5339151" cy="2669576"/>
          </a:xfrm>
          <a:prstGeom prst="rect">
            <a:avLst/>
          </a:prstGeom>
          <a:noFill/>
          <a:ln>
            <a:noFill/>
          </a:ln>
        </p:spPr>
      </p:pic>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nvSpPr>
        <p:spPr>
          <a:xfrm>
            <a:off x="-25"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132" name="Google Shape;132;p7"/>
          <p:cNvSpPr txBox="1"/>
          <p:nvPr/>
        </p:nvSpPr>
        <p:spPr>
          <a:xfrm>
            <a:off x="1" y="1155656"/>
            <a:ext cx="12192000" cy="89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Cronograma para el desarrollo del proyecto</a:t>
            </a:r>
            <a:endParaRPr>
              <a:solidFill>
                <a:schemeClr val="lt2"/>
              </a:solidFill>
            </a:endParaRPr>
          </a:p>
          <a:p>
            <a:pPr indent="0" lvl="0" marL="0" marR="0" rtl="0" algn="ctr">
              <a:spcBef>
                <a:spcPts val="0"/>
              </a:spcBef>
              <a:spcAft>
                <a:spcPts val="0"/>
              </a:spcAft>
              <a:buNone/>
            </a:pPr>
            <a:r>
              <a:rPr lang="es-CL" sz="1600">
                <a:solidFill>
                  <a:schemeClr val="lt2"/>
                </a:solidFill>
                <a:latin typeface="Calibri"/>
                <a:ea typeface="Calibri"/>
                <a:cs typeface="Calibri"/>
                <a:sym typeface="Calibri"/>
              </a:rPr>
              <a:t>* Utilizar cronograma de inicio, indicando el cumplimiento al término del proyecto </a:t>
            </a:r>
            <a:endParaRPr sz="1000">
              <a:solidFill>
                <a:schemeClr val="lt2"/>
              </a:solidFill>
              <a:latin typeface="Calibri"/>
              <a:ea typeface="Calibri"/>
              <a:cs typeface="Calibri"/>
              <a:sym typeface="Calibri"/>
            </a:endParaRPr>
          </a:p>
        </p:txBody>
      </p:sp>
      <p:cxnSp>
        <p:nvCxnSpPr>
          <p:cNvPr id="133" name="Google Shape;133;p7"/>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34" name="Google Shape;134;p7"/>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35" name="Google Shape;135;p7"/>
          <p:cNvPicPr preferRelativeResize="0"/>
          <p:nvPr/>
        </p:nvPicPr>
        <p:blipFill>
          <a:blip r:embed="rId4">
            <a:alphaModFix/>
          </a:blip>
          <a:stretch>
            <a:fillRect/>
          </a:stretch>
        </p:blipFill>
        <p:spPr>
          <a:xfrm>
            <a:off x="373900" y="2209975"/>
            <a:ext cx="11627600" cy="3088575"/>
          </a:xfrm>
          <a:prstGeom prst="rect">
            <a:avLst/>
          </a:prstGeom>
          <a:noFill/>
          <a:ln>
            <a:noFill/>
          </a:ln>
        </p:spPr>
      </p:pic>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1cccc916b8_0_0"/>
          <p:cNvSpPr txBox="1"/>
          <p:nvPr/>
        </p:nvSpPr>
        <p:spPr>
          <a:xfrm>
            <a:off x="-25"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pic>
        <p:nvPicPr>
          <p:cNvPr id="141" name="Google Shape;141;g31cccc916b8_0_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42" name="Google Shape;142;g31cccc916b8_0_0"/>
          <p:cNvSpPr txBox="1"/>
          <p:nvPr/>
        </p:nvSpPr>
        <p:spPr>
          <a:xfrm>
            <a:off x="1" y="1155656"/>
            <a:ext cx="121920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Gráficos</a:t>
            </a:r>
            <a:endParaRPr>
              <a:solidFill>
                <a:schemeClr val="lt2"/>
              </a:solidFill>
            </a:endParaRPr>
          </a:p>
          <a:p>
            <a:pPr indent="0" lvl="0" marL="0" marR="0" rtl="0" algn="ctr">
              <a:spcBef>
                <a:spcPts val="0"/>
              </a:spcBef>
              <a:spcAft>
                <a:spcPts val="0"/>
              </a:spcAft>
              <a:buNone/>
            </a:pPr>
            <a:r>
              <a:t/>
            </a:r>
            <a:endParaRPr sz="1000">
              <a:solidFill>
                <a:schemeClr val="lt2"/>
              </a:solidFill>
              <a:latin typeface="Calibri"/>
              <a:ea typeface="Calibri"/>
              <a:cs typeface="Calibri"/>
              <a:sym typeface="Calibri"/>
            </a:endParaRPr>
          </a:p>
        </p:txBody>
      </p:sp>
      <p:pic>
        <p:nvPicPr>
          <p:cNvPr id="143" name="Google Shape;143;g31cccc916b8_0_0"/>
          <p:cNvPicPr preferRelativeResize="0"/>
          <p:nvPr/>
        </p:nvPicPr>
        <p:blipFill>
          <a:blip r:embed="rId4">
            <a:alphaModFix/>
          </a:blip>
          <a:stretch>
            <a:fillRect/>
          </a:stretch>
        </p:blipFill>
        <p:spPr>
          <a:xfrm>
            <a:off x="152400" y="1896900"/>
            <a:ext cx="11887202" cy="463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